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media/image2.bin" ContentType="image/unknown"/>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3"/>
  </p:notesMasterIdLst>
  <p:handoutMasterIdLst>
    <p:handoutMasterId r:id="rId24"/>
  </p:handoutMasterIdLst>
  <p:sldIdLst>
    <p:sldId id="256" r:id="rId2"/>
    <p:sldId id="257" r:id="rId3"/>
    <p:sldId id="291" r:id="rId4"/>
    <p:sldId id="262" r:id="rId5"/>
    <p:sldId id="259" r:id="rId6"/>
    <p:sldId id="260" r:id="rId7"/>
    <p:sldId id="267" r:id="rId8"/>
    <p:sldId id="269" r:id="rId9"/>
    <p:sldId id="270" r:id="rId10"/>
    <p:sldId id="261" r:id="rId11"/>
    <p:sldId id="271" r:id="rId12"/>
    <p:sldId id="272" r:id="rId13"/>
    <p:sldId id="273" r:id="rId14"/>
    <p:sldId id="274" r:id="rId15"/>
    <p:sldId id="275" r:id="rId16"/>
    <p:sldId id="276" r:id="rId17"/>
    <p:sldId id="277" r:id="rId18"/>
    <p:sldId id="278" r:id="rId19"/>
    <p:sldId id="287" r:id="rId20"/>
    <p:sldId id="289" r:id="rId21"/>
    <p:sldId id="266" r:id="rId22"/>
    <p:sldId id="292" r:id="rId29"/>
    <p:sldId id="293" r:id="rId30"/>
    <p:sldId id="29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840C78-EDEB-4776-8F7B-1C807B01E0C7}">
          <p14:sldIdLst>
            <p14:sldId id="256"/>
          </p14:sldIdLst>
        </p14:section>
        <p14:section name="Untitled Section" id="{853540E3-4A97-43A4-8988-B5244FB7ED00}">
          <p14:sldIdLst>
            <p14:sldId id="257"/>
            <p14:sldId id="291"/>
            <p14:sldId id="262"/>
            <p14:sldId id="259"/>
            <p14:sldId id="260"/>
            <p14:sldId id="267"/>
            <p14:sldId id="269"/>
            <p14:sldId id="270"/>
            <p14:sldId id="261"/>
            <p14:sldId id="271"/>
            <p14:sldId id="272"/>
            <p14:sldId id="273"/>
            <p14:sldId id="274"/>
            <p14:sldId id="275"/>
            <p14:sldId id="276"/>
            <p14:sldId id="277"/>
            <p14:sldId id="278"/>
            <p14:sldId id="287"/>
            <p14:sldId id="289"/>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13" d="100"/>
          <a:sy n="113" d="100"/>
        </p:scale>
        <p:origin x="4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openxmlformats.org/officeDocument/2006/relationships/slide" Target="slides/slide22.xml"/><Relationship Id="rId3"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D05FEB-342B-8013-3106-509A856519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6B33C2C-B15B-A1CC-6EED-415D37FF9C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142BB1-B90E-4C7E-AF2C-C78A7BD98D99}" type="datetimeFigureOut">
              <a:rPr lang="en-IN" smtClean="0"/>
              <a:t>10-04-2025</a:t>
            </a:fld>
            <a:endParaRPr lang="en-IN"/>
          </a:p>
        </p:txBody>
      </p:sp>
      <p:sp>
        <p:nvSpPr>
          <p:cNvPr id="4" name="Footer Placeholder 3">
            <a:extLst>
              <a:ext uri="{FF2B5EF4-FFF2-40B4-BE49-F238E27FC236}">
                <a16:creationId xmlns:a16="http://schemas.microsoft.com/office/drawing/2014/main" id="{0BFA8406-C960-C69B-18DC-AD7AA0027E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7689F3C-1DAC-7EC9-7F3F-F6720EA7CE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652A86-BFE3-45C8-ADA0-F8EDD5782282}" type="slidenum">
              <a:rPr lang="en-IN" smtClean="0"/>
              <a:t>‹#›</a:t>
            </a:fld>
            <a:endParaRPr lang="en-IN"/>
          </a:p>
        </p:txBody>
      </p:sp>
    </p:spTree>
    <p:extLst>
      <p:ext uri="{BB962C8B-B14F-4D97-AF65-F5344CB8AC3E}">
        <p14:creationId xmlns:p14="http://schemas.microsoft.com/office/powerpoint/2010/main" val="14950773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FC253-3458-49B8-AD02-83A1122FABCF}" type="datetimeFigureOut">
              <a:rPr lang="en-IN" smtClean="0"/>
              <a:t>10-04-2025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94840-301F-4502-AE3A-A00D1A7F8D66}" type="slidenum">
              <a:rPr lang="en-IN" smtClean="0"/>
              <a:t>‹#›</a:t>
            </a:fld>
            <a:endParaRPr lang="en-IN"/>
          </a:p>
        </p:txBody>
      </p:sp>
    </p:spTree>
    <p:extLst>
      <p:ext uri="{BB962C8B-B14F-4D97-AF65-F5344CB8AC3E}">
        <p14:creationId xmlns:p14="http://schemas.microsoft.com/office/powerpoint/2010/main" val="21642411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10-01-2025</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289075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10-01-2025</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2064610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10-01-2025</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1972533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10-01-2025</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6EA4F5-1BF2-487F-83B8-73CFFF5B1371}"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80167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10-01-2025</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3324189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10-01-2025</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3257844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10-01-2025</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2052094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10-01-2025</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2740901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10-01-2025</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1999816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10-01-2025</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578596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10-01-2025</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2726449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10-01-2025</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241420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10-01-2025</a:t>
            </a:r>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369977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10-01-2025</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3449965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10-01-2025</a:t>
            </a:r>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1712576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10-01-2025</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3968032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10-01-2025</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6EA4F5-1BF2-487F-83B8-73CFFF5B1371}" type="slidenum">
              <a:rPr lang="en-IN" smtClean="0"/>
              <a:t>‹#›</a:t>
            </a:fld>
            <a:endParaRPr lang="en-IN"/>
          </a:p>
        </p:txBody>
      </p:sp>
    </p:spTree>
    <p:extLst>
      <p:ext uri="{BB962C8B-B14F-4D97-AF65-F5344CB8AC3E}">
        <p14:creationId xmlns:p14="http://schemas.microsoft.com/office/powerpoint/2010/main" val="394089641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10-01-2025</a:t>
            </a:r>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16EA4F5-1BF2-487F-83B8-73CFFF5B1371}" type="slidenum">
              <a:rPr lang="en-IN" smtClean="0"/>
              <a:t>‹#›</a:t>
            </a:fld>
            <a:endParaRPr lang="en-IN"/>
          </a:p>
        </p:txBody>
      </p:sp>
    </p:spTree>
    <p:extLst>
      <p:ext uri="{BB962C8B-B14F-4D97-AF65-F5344CB8AC3E}">
        <p14:creationId xmlns:p14="http://schemas.microsoft.com/office/powerpoint/2010/main" val="24819408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bin"/><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bin"/><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bin"/><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bin"/><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bin"/><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bin"/><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Teja-1811/Final.git" TargetMode="External"/><Relationship Id="rId3" Type="http://schemas.openxmlformats.org/officeDocument/2006/relationships/image" Target="../media/image2.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DC3AB6-5509-66E4-9CDE-52FA8124B338}"/>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305759" y="414866"/>
            <a:ext cx="1437415" cy="702737"/>
          </a:xfrm>
          <a:prstGeom prst="rect">
            <a:avLst/>
          </a:prstGeom>
        </p:spPr>
      </p:pic>
      <p:sp>
        <p:nvSpPr>
          <p:cNvPr id="11" name="Title 10">
            <a:extLst>
              <a:ext uri="{FF2B5EF4-FFF2-40B4-BE49-F238E27FC236}">
                <a16:creationId xmlns:a16="http://schemas.microsoft.com/office/drawing/2014/main" id="{21D52133-2C08-65E0-D45C-EBD8E4627028}"/>
              </a:ext>
            </a:extLst>
          </p:cNvPr>
          <p:cNvSpPr>
            <a:spLocks noGrp="1"/>
          </p:cNvSpPr>
          <p:nvPr>
            <p:ph type="ctrTitle"/>
          </p:nvPr>
        </p:nvSpPr>
        <p:spPr>
          <a:xfrm>
            <a:off x="1524000" y="2314436"/>
            <a:ext cx="9144000" cy="842898"/>
          </a:xfrm>
        </p:spPr>
        <p:txBody>
          <a:bodyPr>
            <a:normAutofit fontScale="90000"/>
          </a:bodyPr>
          <a:lstStyle/>
          <a:p>
            <a:pPr algn="ctr"/>
            <a:r>
              <a:rPr lang="en-US" sz="4000" b="1" dirty="0"/>
              <a:t>Enhanced Remote Face Anti-Spoofing </a:t>
            </a:r>
            <a:endParaRPr lang="en-IN" sz="4000" b="1" dirty="0"/>
          </a:p>
        </p:txBody>
      </p:sp>
      <p:sp>
        <p:nvSpPr>
          <p:cNvPr id="2" name="Subtitle 1">
            <a:extLst>
              <a:ext uri="{FF2B5EF4-FFF2-40B4-BE49-F238E27FC236}">
                <a16:creationId xmlns:a16="http://schemas.microsoft.com/office/drawing/2014/main" id="{F7898C72-AD5C-1D1B-AE00-9A3335FE42CF}"/>
              </a:ext>
            </a:extLst>
          </p:cNvPr>
          <p:cNvSpPr>
            <a:spLocks noGrp="1"/>
          </p:cNvSpPr>
          <p:nvPr>
            <p:ph type="subTitle" idx="1"/>
          </p:nvPr>
        </p:nvSpPr>
        <p:spPr>
          <a:xfrm>
            <a:off x="2192386" y="520927"/>
            <a:ext cx="8026401" cy="1392540"/>
          </a:xfrm>
        </p:spPr>
        <p:txBody>
          <a:bodyPr>
            <a:normAutofit fontScale="77500" lnSpcReduction="20000"/>
          </a:bodyPr>
          <a:lstStyle/>
          <a:p>
            <a:r>
              <a:rPr lang="en-US" sz="2800" b="1" dirty="0">
                <a:solidFill>
                  <a:srgbClr val="C00000"/>
                </a:solidFill>
              </a:rPr>
              <a:t>KONERU LAKSHMAIAH EDUCATIONAL FOUNDATION</a:t>
            </a:r>
          </a:p>
          <a:p>
            <a:pPr>
              <a:lnSpc>
                <a:spcPct val="100000"/>
              </a:lnSpc>
              <a:spcBef>
                <a:spcPts val="0"/>
              </a:spcBef>
            </a:pPr>
            <a:endParaRPr lang="en-US" b="1" dirty="0">
              <a:solidFill>
                <a:srgbClr val="C00000"/>
              </a:solidFill>
            </a:endParaRPr>
          </a:p>
          <a:p>
            <a:r>
              <a:rPr lang="en-US" sz="2000" b="1" dirty="0">
                <a:solidFill>
                  <a:srgbClr val="C00000"/>
                </a:solidFill>
              </a:rPr>
              <a:t>Department of Computer Science &amp; Applications</a:t>
            </a:r>
            <a:endParaRPr lang="en-IN" b="1" dirty="0">
              <a:solidFill>
                <a:srgbClr val="C00000"/>
              </a:solidFill>
            </a:endParaRPr>
          </a:p>
        </p:txBody>
      </p:sp>
      <p:sp>
        <p:nvSpPr>
          <p:cNvPr id="12" name="TextBox 11">
            <a:extLst>
              <a:ext uri="{FF2B5EF4-FFF2-40B4-BE49-F238E27FC236}">
                <a16:creationId xmlns:a16="http://schemas.microsoft.com/office/drawing/2014/main" id="{5FA34E6A-E8D9-7F57-E139-4F024748394E}"/>
              </a:ext>
            </a:extLst>
          </p:cNvPr>
          <p:cNvSpPr txBox="1"/>
          <p:nvPr/>
        </p:nvSpPr>
        <p:spPr>
          <a:xfrm>
            <a:off x="8648220" y="4440794"/>
            <a:ext cx="3141133" cy="1107996"/>
          </a:xfrm>
          <a:prstGeom prst="rect">
            <a:avLst/>
          </a:prstGeom>
          <a:noFill/>
        </p:spPr>
        <p:txBody>
          <a:bodyPr wrap="square" rtlCol="0">
            <a:spAutoFit/>
          </a:bodyPr>
          <a:lstStyle/>
          <a:p>
            <a:r>
              <a:rPr lang="en-US" b="1" dirty="0">
                <a:solidFill>
                  <a:srgbClr val="FF0000"/>
                </a:solidFill>
              </a:rPr>
              <a:t>Presented By : </a:t>
            </a:r>
          </a:p>
          <a:p>
            <a:r>
              <a:rPr lang="en-US" sz="1600" dirty="0"/>
              <a:t>N. Bhanu Teja</a:t>
            </a:r>
          </a:p>
          <a:p>
            <a:r>
              <a:rPr lang="en-US" sz="1600" dirty="0" err="1"/>
              <a:t>Regd</a:t>
            </a:r>
            <a:r>
              <a:rPr lang="en-US" sz="1600" dirty="0"/>
              <a:t> No : 2301600099</a:t>
            </a:r>
          </a:p>
          <a:p>
            <a:r>
              <a:rPr lang="en-US" sz="1600" dirty="0"/>
              <a:t>Course : MCA (Cyber Security)</a:t>
            </a:r>
            <a:endParaRPr lang="en-IN" sz="1600" dirty="0"/>
          </a:p>
        </p:txBody>
      </p:sp>
      <p:sp>
        <p:nvSpPr>
          <p:cNvPr id="17" name="TextBox 16">
            <a:extLst>
              <a:ext uri="{FF2B5EF4-FFF2-40B4-BE49-F238E27FC236}">
                <a16:creationId xmlns:a16="http://schemas.microsoft.com/office/drawing/2014/main" id="{27DF0760-1DE5-9756-9401-D880F39C8CF2}"/>
              </a:ext>
            </a:extLst>
          </p:cNvPr>
          <p:cNvSpPr txBox="1"/>
          <p:nvPr/>
        </p:nvSpPr>
        <p:spPr>
          <a:xfrm>
            <a:off x="762953" y="4440794"/>
            <a:ext cx="3886685" cy="861774"/>
          </a:xfrm>
          <a:prstGeom prst="rect">
            <a:avLst/>
          </a:prstGeom>
          <a:noFill/>
        </p:spPr>
        <p:txBody>
          <a:bodyPr wrap="square" rtlCol="0">
            <a:spAutoFit/>
          </a:bodyPr>
          <a:lstStyle/>
          <a:p>
            <a:r>
              <a:rPr lang="en-US" b="1" dirty="0">
                <a:solidFill>
                  <a:srgbClr val="FF0000"/>
                </a:solidFill>
              </a:rPr>
              <a:t>Guided By : </a:t>
            </a:r>
          </a:p>
          <a:p>
            <a:r>
              <a:rPr lang="en-IN" sz="1600" b="0" i="0" u="none" strike="noStrike" dirty="0">
                <a:effectLst/>
              </a:rPr>
              <a:t>Mrs. Avula Chitty, (PhD) </a:t>
            </a:r>
          </a:p>
          <a:p>
            <a:r>
              <a:rPr lang="en-IN" sz="1600" dirty="0"/>
              <a:t>Assistant Professor </a:t>
            </a:r>
            <a:endParaRPr lang="en-US" sz="1600" dirty="0"/>
          </a:p>
        </p:txBody>
      </p:sp>
    </p:spTree>
    <p:extLst>
      <p:ext uri="{BB962C8B-B14F-4D97-AF65-F5344CB8AC3E}">
        <p14:creationId xmlns:p14="http://schemas.microsoft.com/office/powerpoint/2010/main" val="4185329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760E5D-7357-0E4F-AD03-3D49C22DA2AE}"/>
              </a:ext>
            </a:extLst>
          </p:cNvPr>
          <p:cNvSpPr txBox="1"/>
          <p:nvPr/>
        </p:nvSpPr>
        <p:spPr>
          <a:xfrm>
            <a:off x="838200" y="1883295"/>
            <a:ext cx="9618132" cy="2769989"/>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400" b="1" dirty="0"/>
              <a:t>Vulnerability to Digital Attacks : </a:t>
            </a:r>
            <a:r>
              <a:rPr lang="en-US" sz="2400" dirty="0"/>
              <a:t>Fails against Deepfake and replay attacks</a:t>
            </a:r>
          </a:p>
          <a:p>
            <a:pPr marL="342900" indent="-342900">
              <a:spcAft>
                <a:spcPts val="1200"/>
              </a:spcAft>
              <a:buFont typeface="Arial" panose="020B0604020202020204" pitchFamily="34" charset="0"/>
              <a:buChar char="•"/>
            </a:pPr>
            <a:r>
              <a:rPr lang="en-US" sz="2400" b="1" dirty="0"/>
              <a:t>Limited Generalization : </a:t>
            </a:r>
            <a:r>
              <a:rPr lang="en-US" sz="2400" dirty="0"/>
              <a:t>Poor cross-domain performance</a:t>
            </a:r>
          </a:p>
          <a:p>
            <a:pPr marL="342900" indent="-342900">
              <a:spcAft>
                <a:spcPts val="1200"/>
              </a:spcAft>
              <a:buFont typeface="Arial" panose="020B0604020202020204" pitchFamily="34" charset="0"/>
              <a:buChar char="•"/>
            </a:pPr>
            <a:r>
              <a:rPr lang="en-US" sz="2400" b="1" dirty="0"/>
              <a:t>Passive Model Design : </a:t>
            </a:r>
            <a:r>
              <a:rPr lang="en-US" sz="2400" dirty="0"/>
              <a:t>Single-frame models lack robustness against unseen attacks</a:t>
            </a:r>
            <a:endParaRPr lang="en-US" sz="2400" b="1" dirty="0"/>
          </a:p>
          <a:p>
            <a:pPr marL="285750" indent="-285750">
              <a:spcAft>
                <a:spcPts val="1200"/>
              </a:spcAft>
              <a:buFont typeface="Arial" panose="020B0604020202020204" pitchFamily="34" charset="0"/>
              <a:buChar char="•"/>
            </a:pPr>
            <a:endParaRPr lang="en-US" sz="2000" b="1" dirty="0"/>
          </a:p>
        </p:txBody>
      </p:sp>
      <p:pic>
        <p:nvPicPr>
          <p:cNvPr id="8" name="Picture 7">
            <a:extLst>
              <a:ext uri="{FF2B5EF4-FFF2-40B4-BE49-F238E27FC236}">
                <a16:creationId xmlns:a16="http://schemas.microsoft.com/office/drawing/2014/main" id="{3219708C-CB88-DD71-90C2-BDB7838FDCAD}"/>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
        <p:nvSpPr>
          <p:cNvPr id="2" name="TextBox 1">
            <a:extLst>
              <a:ext uri="{FF2B5EF4-FFF2-40B4-BE49-F238E27FC236}">
                <a16:creationId xmlns:a16="http://schemas.microsoft.com/office/drawing/2014/main" id="{5D07ED73-09B3-3471-030E-A04ECC52A2F5}"/>
              </a:ext>
            </a:extLst>
          </p:cNvPr>
          <p:cNvSpPr txBox="1"/>
          <p:nvPr/>
        </p:nvSpPr>
        <p:spPr>
          <a:xfrm>
            <a:off x="613610" y="820951"/>
            <a:ext cx="7728284" cy="584775"/>
          </a:xfrm>
          <a:prstGeom prst="rect">
            <a:avLst/>
          </a:prstGeom>
          <a:noFill/>
        </p:spPr>
        <p:txBody>
          <a:bodyPr wrap="square">
            <a:spAutoFit/>
          </a:bodyPr>
          <a:lstStyle/>
          <a:p>
            <a:r>
              <a:rPr lang="en-US" sz="3200" b="1" u="sng" dirty="0">
                <a:latin typeface="+mj-lt"/>
              </a:rPr>
              <a:t>Drawbacks of the Existing System</a:t>
            </a:r>
            <a:endParaRPr lang="en-IN" dirty="0"/>
          </a:p>
        </p:txBody>
      </p:sp>
    </p:spTree>
    <p:extLst>
      <p:ext uri="{BB962C8B-B14F-4D97-AF65-F5344CB8AC3E}">
        <p14:creationId xmlns:p14="http://schemas.microsoft.com/office/powerpoint/2010/main" val="1287758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F170-6EEF-1C87-02AF-A1AA0F6EA086}"/>
              </a:ext>
            </a:extLst>
          </p:cNvPr>
          <p:cNvSpPr>
            <a:spLocks noGrp="1"/>
          </p:cNvSpPr>
          <p:nvPr>
            <p:ph type="title"/>
          </p:nvPr>
        </p:nvSpPr>
        <p:spPr>
          <a:xfrm>
            <a:off x="913795" y="609600"/>
            <a:ext cx="10353761" cy="5406189"/>
          </a:xfrm>
        </p:spPr>
        <p:txBody>
          <a:bodyPr>
            <a:normAutofit/>
          </a:bodyPr>
          <a:lstStyle/>
          <a:p>
            <a:r>
              <a:rPr lang="en-US" sz="4400" dirty="0"/>
              <a:t>Architecture design </a:t>
            </a:r>
            <a:br>
              <a:rPr lang="en-US" sz="4400" dirty="0"/>
            </a:br>
            <a:r>
              <a:rPr lang="en-US" sz="4400" dirty="0"/>
              <a:t>and </a:t>
            </a:r>
            <a:br>
              <a:rPr lang="en-US" sz="4400" dirty="0"/>
            </a:br>
            <a:r>
              <a:rPr lang="en-US" sz="4400" dirty="0" err="1"/>
              <a:t>uml</a:t>
            </a:r>
            <a:r>
              <a:rPr lang="en-US" sz="4400" dirty="0"/>
              <a:t> modeling</a:t>
            </a:r>
            <a:endParaRPr lang="en-IN" sz="4400" dirty="0"/>
          </a:p>
        </p:txBody>
      </p:sp>
      <p:pic>
        <p:nvPicPr>
          <p:cNvPr id="3" name="Picture 2">
            <a:extLst>
              <a:ext uri="{FF2B5EF4-FFF2-40B4-BE49-F238E27FC236}">
                <a16:creationId xmlns:a16="http://schemas.microsoft.com/office/drawing/2014/main" id="{EE91A550-9D2A-1256-FBAA-36EE96D230E6}"/>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Tree>
    <p:extLst>
      <p:ext uri="{BB962C8B-B14F-4D97-AF65-F5344CB8AC3E}">
        <p14:creationId xmlns:p14="http://schemas.microsoft.com/office/powerpoint/2010/main" val="739596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3FEE-6EDE-8835-2AAD-624889C13A58}"/>
              </a:ext>
            </a:extLst>
          </p:cNvPr>
          <p:cNvSpPr>
            <a:spLocks noGrp="1"/>
          </p:cNvSpPr>
          <p:nvPr>
            <p:ph type="title"/>
          </p:nvPr>
        </p:nvSpPr>
        <p:spPr>
          <a:xfrm>
            <a:off x="913795" y="609600"/>
            <a:ext cx="10353761" cy="692989"/>
          </a:xfrm>
        </p:spPr>
        <p:txBody>
          <a:bodyPr/>
          <a:lstStyle/>
          <a:p>
            <a:r>
              <a:rPr lang="en-US" dirty="0"/>
              <a:t>System architecture</a:t>
            </a:r>
            <a:endParaRPr lang="en-IN" dirty="0"/>
          </a:p>
        </p:txBody>
      </p:sp>
      <p:pic>
        <p:nvPicPr>
          <p:cNvPr id="7" name="Picture 6">
            <a:extLst>
              <a:ext uri="{FF2B5EF4-FFF2-40B4-BE49-F238E27FC236}">
                <a16:creationId xmlns:a16="http://schemas.microsoft.com/office/drawing/2014/main" id="{56B07905-63D4-6D58-63F5-E6AE9D65CA5C}"/>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66271" y="235359"/>
            <a:ext cx="1437415" cy="702737"/>
          </a:xfrm>
          <a:prstGeom prst="rect">
            <a:avLst/>
          </a:prstGeom>
        </p:spPr>
      </p:pic>
      <p:pic>
        <p:nvPicPr>
          <p:cNvPr id="5" name="Picture 4">
            <a:extLst>
              <a:ext uri="{FF2B5EF4-FFF2-40B4-BE49-F238E27FC236}">
                <a16:creationId xmlns:a16="http://schemas.microsoft.com/office/drawing/2014/main" id="{6C938CB4-CF74-D5D3-7F99-659B2E12036F}"/>
              </a:ext>
            </a:extLst>
          </p:cNvPr>
          <p:cNvPicPr>
            <a:picLocks noChangeAspect="1"/>
          </p:cNvPicPr>
          <p:nvPr/>
        </p:nvPicPr>
        <p:blipFill>
          <a:blip r:embed="rId3"/>
          <a:srcRect b="21971"/>
          <a:stretch/>
        </p:blipFill>
        <p:spPr>
          <a:xfrm>
            <a:off x="2912534" y="1617132"/>
            <a:ext cx="6180666" cy="4089401"/>
          </a:xfrm>
          <a:prstGeom prst="rect">
            <a:avLst/>
          </a:prstGeom>
        </p:spPr>
      </p:pic>
    </p:spTree>
    <p:extLst>
      <p:ext uri="{BB962C8B-B14F-4D97-AF65-F5344CB8AC3E}">
        <p14:creationId xmlns:p14="http://schemas.microsoft.com/office/powerpoint/2010/main" val="3417835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64356D-C589-5763-F536-1A02E39A89F0}"/>
              </a:ext>
            </a:extLst>
          </p:cNvPr>
          <p:cNvSpPr txBox="1">
            <a:spLocks/>
          </p:cNvSpPr>
          <p:nvPr/>
        </p:nvSpPr>
        <p:spPr>
          <a:xfrm>
            <a:off x="715012" y="0"/>
            <a:ext cx="10353761" cy="94035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spcAft>
                <a:spcPts val="600"/>
              </a:spcAft>
            </a:pPr>
            <a:r>
              <a:rPr lang="en-US" sz="3600" dirty="0"/>
              <a:t>UML Modeling</a:t>
            </a:r>
          </a:p>
        </p:txBody>
      </p:sp>
      <p:sp>
        <p:nvSpPr>
          <p:cNvPr id="4" name="TextBox 3">
            <a:extLst>
              <a:ext uri="{FF2B5EF4-FFF2-40B4-BE49-F238E27FC236}">
                <a16:creationId xmlns:a16="http://schemas.microsoft.com/office/drawing/2014/main" id="{8A1C69B5-C20A-492A-84A6-BA85B4DB5183}"/>
              </a:ext>
            </a:extLst>
          </p:cNvPr>
          <p:cNvSpPr txBox="1"/>
          <p:nvPr/>
        </p:nvSpPr>
        <p:spPr>
          <a:xfrm>
            <a:off x="-3056954" y="1058283"/>
            <a:ext cx="10353761" cy="501268"/>
          </a:xfrm>
          <a:prstGeom prst="rect">
            <a:avLst/>
          </a:prstGeom>
        </p:spPr>
        <p:txBody>
          <a:bodyPr vert="horz" lIns="91440" tIns="45720" rIns="91440" bIns="45720" rtlCol="0">
            <a:normAutofit/>
          </a:bodyPr>
          <a:lstStyle/>
          <a:p>
            <a:pPr algn="ctr" defTabSz="914400">
              <a:lnSpc>
                <a:spcPct val="120000"/>
              </a:lnSpc>
              <a:spcBef>
                <a:spcPts val="1000"/>
              </a:spcBef>
            </a:pPr>
            <a:r>
              <a:rPr lang="en-US" b="1" u="sng" dirty="0">
                <a:effectLst>
                  <a:outerShdw blurRad="50800" dist="38100" dir="2700000" algn="tl" rotWithShape="0">
                    <a:srgbClr val="000000">
                      <a:alpha val="48000"/>
                    </a:srgbClr>
                  </a:outerShdw>
                </a:effectLst>
              </a:rPr>
              <a:t>Use Case Diagram : </a:t>
            </a:r>
            <a:endParaRPr lang="en-US" dirty="0">
              <a:effectLst>
                <a:outerShdw blurRad="50800" dist="38100" dir="2700000" algn="tl" rotWithShape="0">
                  <a:srgbClr val="000000">
                    <a:alpha val="48000"/>
                  </a:srgbClr>
                </a:outerShdw>
              </a:effectLst>
            </a:endParaRPr>
          </a:p>
        </p:txBody>
      </p:sp>
      <p:pic>
        <p:nvPicPr>
          <p:cNvPr id="7" name="Picture 6">
            <a:extLst>
              <a:ext uri="{FF2B5EF4-FFF2-40B4-BE49-F238E27FC236}">
                <a16:creationId xmlns:a16="http://schemas.microsoft.com/office/drawing/2014/main" id="{C8A9CEEA-8620-FF67-3E0A-6E2D47D16EA2}"/>
              </a:ext>
            </a:extLst>
          </p:cNvPr>
          <p:cNvPicPr>
            <a:picLocks noChangeAspect="1"/>
          </p:cNvPicPr>
          <p:nvPr/>
        </p:nvPicPr>
        <p:blipFill>
          <a:blip r:embed="rId3">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pic>
        <p:nvPicPr>
          <p:cNvPr id="5" name="Picture 4">
            <a:extLst>
              <a:ext uri="{FF2B5EF4-FFF2-40B4-BE49-F238E27FC236}">
                <a16:creationId xmlns:a16="http://schemas.microsoft.com/office/drawing/2014/main" id="{9A68E994-5668-C66A-7733-820F86E7BFD9}"/>
              </a:ext>
            </a:extLst>
          </p:cNvPr>
          <p:cNvPicPr>
            <a:picLocks noChangeAspect="1"/>
          </p:cNvPicPr>
          <p:nvPr/>
        </p:nvPicPr>
        <p:blipFill>
          <a:blip r:embed="rId4"/>
          <a:stretch>
            <a:fillRect/>
          </a:stretch>
        </p:blipFill>
        <p:spPr>
          <a:xfrm>
            <a:off x="3521734" y="1433422"/>
            <a:ext cx="5148532" cy="5148532"/>
          </a:xfrm>
          <a:prstGeom prst="rect">
            <a:avLst/>
          </a:prstGeom>
        </p:spPr>
      </p:pic>
    </p:spTree>
    <p:extLst>
      <p:ext uri="{BB962C8B-B14F-4D97-AF65-F5344CB8AC3E}">
        <p14:creationId xmlns:p14="http://schemas.microsoft.com/office/powerpoint/2010/main" val="574530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4F30AAE5-39FE-FBD0-29DD-410088B5BA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8819B5-86D8-71A7-BB42-3685BBD9DB31}"/>
              </a:ext>
            </a:extLst>
          </p:cNvPr>
          <p:cNvSpPr txBox="1"/>
          <p:nvPr/>
        </p:nvSpPr>
        <p:spPr>
          <a:xfrm>
            <a:off x="-3220856" y="310284"/>
            <a:ext cx="10353761" cy="533008"/>
          </a:xfrm>
          <a:prstGeom prst="rect">
            <a:avLst/>
          </a:prstGeom>
        </p:spPr>
        <p:txBody>
          <a:bodyPr vert="horz" lIns="91440" tIns="45720" rIns="91440" bIns="45720" rtlCol="0">
            <a:normAutofit/>
          </a:bodyPr>
          <a:lstStyle/>
          <a:p>
            <a:pPr algn="ctr" defTabSz="914400">
              <a:lnSpc>
                <a:spcPct val="120000"/>
              </a:lnSpc>
              <a:spcBef>
                <a:spcPts val="1000"/>
              </a:spcBef>
            </a:pPr>
            <a:r>
              <a:rPr lang="en-US" b="1" u="sng" dirty="0">
                <a:effectLst>
                  <a:outerShdw blurRad="50800" dist="38100" dir="2700000" algn="tl" rotWithShape="0">
                    <a:srgbClr val="000000">
                      <a:alpha val="48000"/>
                    </a:srgbClr>
                  </a:outerShdw>
                </a:effectLst>
              </a:rPr>
              <a:t>Class Diagram : </a:t>
            </a:r>
            <a:endParaRPr lang="en-US" dirty="0">
              <a:effectLst>
                <a:outerShdw blurRad="50800" dist="38100" dir="2700000" algn="tl" rotWithShape="0">
                  <a:srgbClr val="000000">
                    <a:alpha val="48000"/>
                  </a:srgbClr>
                </a:outerShdw>
              </a:effectLst>
            </a:endParaRPr>
          </a:p>
        </p:txBody>
      </p:sp>
      <p:pic>
        <p:nvPicPr>
          <p:cNvPr id="7" name="Picture 6">
            <a:extLst>
              <a:ext uri="{FF2B5EF4-FFF2-40B4-BE49-F238E27FC236}">
                <a16:creationId xmlns:a16="http://schemas.microsoft.com/office/drawing/2014/main" id="{B9F81B7B-5829-C247-50D2-A7D891FA81E8}"/>
              </a:ext>
            </a:extLst>
          </p:cNvPr>
          <p:cNvPicPr>
            <a:picLocks noChangeAspect="1"/>
          </p:cNvPicPr>
          <p:nvPr/>
        </p:nvPicPr>
        <p:blipFill>
          <a:blip r:embed="rId3">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pic>
        <p:nvPicPr>
          <p:cNvPr id="3" name="Picture 2">
            <a:extLst>
              <a:ext uri="{FF2B5EF4-FFF2-40B4-BE49-F238E27FC236}">
                <a16:creationId xmlns:a16="http://schemas.microsoft.com/office/drawing/2014/main" id="{7AE85A46-FDD6-353C-9C2E-284FA1093D45}"/>
              </a:ext>
            </a:extLst>
          </p:cNvPr>
          <p:cNvPicPr>
            <a:picLocks noChangeAspect="1"/>
          </p:cNvPicPr>
          <p:nvPr/>
        </p:nvPicPr>
        <p:blipFill>
          <a:blip r:embed="rId4"/>
          <a:stretch>
            <a:fillRect/>
          </a:stretch>
        </p:blipFill>
        <p:spPr>
          <a:xfrm>
            <a:off x="3536829" y="802256"/>
            <a:ext cx="5556849" cy="5556849"/>
          </a:xfrm>
          <a:prstGeom prst="rect">
            <a:avLst/>
          </a:prstGeom>
        </p:spPr>
      </p:pic>
    </p:spTree>
    <p:extLst>
      <p:ext uri="{BB962C8B-B14F-4D97-AF65-F5344CB8AC3E}">
        <p14:creationId xmlns:p14="http://schemas.microsoft.com/office/powerpoint/2010/main" val="362550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6CBD92D5-BC25-17C5-7D01-9403A69847B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E79F3A0-1FFC-AF40-FF97-5D1E758BAE88}"/>
              </a:ext>
            </a:extLst>
          </p:cNvPr>
          <p:cNvSpPr txBox="1"/>
          <p:nvPr/>
        </p:nvSpPr>
        <p:spPr>
          <a:xfrm>
            <a:off x="-3056954" y="1058283"/>
            <a:ext cx="10353761" cy="501268"/>
          </a:xfrm>
          <a:prstGeom prst="rect">
            <a:avLst/>
          </a:prstGeom>
        </p:spPr>
        <p:txBody>
          <a:bodyPr vert="horz" lIns="91440" tIns="45720" rIns="91440" bIns="45720" rtlCol="0">
            <a:normAutofit/>
          </a:bodyPr>
          <a:lstStyle/>
          <a:p>
            <a:pPr algn="ctr" defTabSz="914400">
              <a:lnSpc>
                <a:spcPct val="120000"/>
              </a:lnSpc>
              <a:spcBef>
                <a:spcPts val="1000"/>
              </a:spcBef>
            </a:pPr>
            <a:r>
              <a:rPr lang="en-US" b="1" u="sng" dirty="0">
                <a:effectLst>
                  <a:outerShdw blurRad="50800" dist="38100" dir="2700000" algn="tl" rotWithShape="0">
                    <a:srgbClr val="000000">
                      <a:alpha val="48000"/>
                    </a:srgbClr>
                  </a:outerShdw>
                </a:effectLst>
              </a:rPr>
              <a:t>Sequence Diagram : </a:t>
            </a:r>
            <a:endParaRPr lang="en-US" dirty="0">
              <a:effectLst>
                <a:outerShdw blurRad="50800" dist="38100" dir="2700000" algn="tl" rotWithShape="0">
                  <a:srgbClr val="000000">
                    <a:alpha val="48000"/>
                  </a:srgbClr>
                </a:outerShdw>
              </a:effectLst>
            </a:endParaRPr>
          </a:p>
        </p:txBody>
      </p:sp>
      <p:pic>
        <p:nvPicPr>
          <p:cNvPr id="6" name="Picture 5">
            <a:extLst>
              <a:ext uri="{FF2B5EF4-FFF2-40B4-BE49-F238E27FC236}">
                <a16:creationId xmlns:a16="http://schemas.microsoft.com/office/drawing/2014/main" id="{4141A322-859C-8B43-6819-D36DF68E6224}"/>
              </a:ext>
            </a:extLst>
          </p:cNvPr>
          <p:cNvPicPr>
            <a:picLocks noChangeAspect="1"/>
          </p:cNvPicPr>
          <p:nvPr/>
        </p:nvPicPr>
        <p:blipFill>
          <a:blip r:embed="rId3">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pic>
        <p:nvPicPr>
          <p:cNvPr id="5" name="Picture 4">
            <a:extLst>
              <a:ext uri="{FF2B5EF4-FFF2-40B4-BE49-F238E27FC236}">
                <a16:creationId xmlns:a16="http://schemas.microsoft.com/office/drawing/2014/main" id="{019AD04D-1CD6-3955-CDF9-ACB6FBD13F9A}"/>
              </a:ext>
            </a:extLst>
          </p:cNvPr>
          <p:cNvPicPr>
            <a:picLocks noChangeAspect="1"/>
          </p:cNvPicPr>
          <p:nvPr/>
        </p:nvPicPr>
        <p:blipFill>
          <a:blip r:embed="rId4"/>
          <a:stretch>
            <a:fillRect/>
          </a:stretch>
        </p:blipFill>
        <p:spPr>
          <a:xfrm>
            <a:off x="3528204" y="501268"/>
            <a:ext cx="6031302" cy="6031302"/>
          </a:xfrm>
          <a:prstGeom prst="rect">
            <a:avLst/>
          </a:prstGeom>
        </p:spPr>
      </p:pic>
    </p:spTree>
    <p:extLst>
      <p:ext uri="{BB962C8B-B14F-4D97-AF65-F5344CB8AC3E}">
        <p14:creationId xmlns:p14="http://schemas.microsoft.com/office/powerpoint/2010/main" val="1145825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37133F1A-9FD2-777A-60F3-5F79946FF4C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BFB8C9-5B7F-33C0-D215-EFE7215097FB}"/>
              </a:ext>
            </a:extLst>
          </p:cNvPr>
          <p:cNvSpPr txBox="1"/>
          <p:nvPr/>
        </p:nvSpPr>
        <p:spPr>
          <a:xfrm>
            <a:off x="-3082833" y="426889"/>
            <a:ext cx="10353761" cy="501268"/>
          </a:xfrm>
          <a:prstGeom prst="rect">
            <a:avLst/>
          </a:prstGeom>
        </p:spPr>
        <p:txBody>
          <a:bodyPr vert="horz" lIns="91440" tIns="45720" rIns="91440" bIns="45720" rtlCol="0">
            <a:normAutofit/>
          </a:bodyPr>
          <a:lstStyle/>
          <a:p>
            <a:pPr algn="ctr" defTabSz="914400">
              <a:lnSpc>
                <a:spcPct val="120000"/>
              </a:lnSpc>
              <a:spcBef>
                <a:spcPts val="1000"/>
              </a:spcBef>
            </a:pPr>
            <a:r>
              <a:rPr lang="en-US" b="1" u="sng" dirty="0">
                <a:effectLst>
                  <a:outerShdw blurRad="50800" dist="38100" dir="2700000" algn="tl" rotWithShape="0">
                    <a:srgbClr val="000000">
                      <a:alpha val="48000"/>
                    </a:srgbClr>
                  </a:outerShdw>
                </a:effectLst>
              </a:rPr>
              <a:t>Collaboration Diagram : </a:t>
            </a:r>
            <a:endParaRPr lang="en-US" dirty="0">
              <a:effectLst>
                <a:outerShdw blurRad="50800" dist="38100" dir="2700000" algn="tl" rotWithShape="0">
                  <a:srgbClr val="000000">
                    <a:alpha val="48000"/>
                  </a:srgbClr>
                </a:outerShdw>
              </a:effectLst>
            </a:endParaRPr>
          </a:p>
        </p:txBody>
      </p:sp>
      <p:pic>
        <p:nvPicPr>
          <p:cNvPr id="6" name="Picture 5">
            <a:extLst>
              <a:ext uri="{FF2B5EF4-FFF2-40B4-BE49-F238E27FC236}">
                <a16:creationId xmlns:a16="http://schemas.microsoft.com/office/drawing/2014/main" id="{B92A4E7F-192D-D713-6F00-ED384D435124}"/>
              </a:ext>
            </a:extLst>
          </p:cNvPr>
          <p:cNvPicPr>
            <a:picLocks noChangeAspect="1"/>
          </p:cNvPicPr>
          <p:nvPr/>
        </p:nvPicPr>
        <p:blipFill>
          <a:blip r:embed="rId3">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pic>
        <p:nvPicPr>
          <p:cNvPr id="3" name="Picture 2">
            <a:extLst>
              <a:ext uri="{FF2B5EF4-FFF2-40B4-BE49-F238E27FC236}">
                <a16:creationId xmlns:a16="http://schemas.microsoft.com/office/drawing/2014/main" id="{434941FB-D367-3E9D-2EFB-529EAA5BBD5D}"/>
              </a:ext>
            </a:extLst>
          </p:cNvPr>
          <p:cNvPicPr>
            <a:picLocks noChangeAspect="1"/>
          </p:cNvPicPr>
          <p:nvPr/>
        </p:nvPicPr>
        <p:blipFill>
          <a:blip r:embed="rId4"/>
          <a:stretch>
            <a:fillRect/>
          </a:stretch>
        </p:blipFill>
        <p:spPr>
          <a:xfrm>
            <a:off x="3631720" y="624096"/>
            <a:ext cx="5807015" cy="5807015"/>
          </a:xfrm>
          <a:prstGeom prst="rect">
            <a:avLst/>
          </a:prstGeom>
        </p:spPr>
      </p:pic>
    </p:spTree>
    <p:extLst>
      <p:ext uri="{BB962C8B-B14F-4D97-AF65-F5344CB8AC3E}">
        <p14:creationId xmlns:p14="http://schemas.microsoft.com/office/powerpoint/2010/main" val="1756985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4D59D2D5-B3C0-AF9C-D2D0-F10A9088877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2AFC1F-BEEB-9D47-D93D-EB23C5E93D42}"/>
              </a:ext>
            </a:extLst>
          </p:cNvPr>
          <p:cNvSpPr txBox="1"/>
          <p:nvPr/>
        </p:nvSpPr>
        <p:spPr>
          <a:xfrm>
            <a:off x="-3056954" y="1058283"/>
            <a:ext cx="10353761" cy="501268"/>
          </a:xfrm>
          <a:prstGeom prst="rect">
            <a:avLst/>
          </a:prstGeom>
        </p:spPr>
        <p:txBody>
          <a:bodyPr vert="horz" lIns="91440" tIns="45720" rIns="91440" bIns="45720" rtlCol="0">
            <a:normAutofit/>
          </a:bodyPr>
          <a:lstStyle/>
          <a:p>
            <a:pPr algn="ctr" defTabSz="914400">
              <a:lnSpc>
                <a:spcPct val="120000"/>
              </a:lnSpc>
              <a:spcBef>
                <a:spcPts val="1000"/>
              </a:spcBef>
            </a:pPr>
            <a:r>
              <a:rPr lang="en-US" b="1" u="sng" dirty="0">
                <a:effectLst>
                  <a:outerShdw blurRad="50800" dist="38100" dir="2700000" algn="tl" rotWithShape="0">
                    <a:srgbClr val="000000">
                      <a:alpha val="48000"/>
                    </a:srgbClr>
                  </a:outerShdw>
                </a:effectLst>
              </a:rPr>
              <a:t>State Chart Diagram : </a:t>
            </a:r>
            <a:endParaRPr lang="en-US" dirty="0">
              <a:effectLst>
                <a:outerShdw blurRad="50800" dist="38100" dir="2700000" algn="tl" rotWithShape="0">
                  <a:srgbClr val="000000">
                    <a:alpha val="48000"/>
                  </a:srgbClr>
                </a:outerShdw>
              </a:effectLst>
            </a:endParaRPr>
          </a:p>
        </p:txBody>
      </p:sp>
      <p:pic>
        <p:nvPicPr>
          <p:cNvPr id="10" name="Picture 9">
            <a:extLst>
              <a:ext uri="{FF2B5EF4-FFF2-40B4-BE49-F238E27FC236}">
                <a16:creationId xmlns:a16="http://schemas.microsoft.com/office/drawing/2014/main" id="{6D3CCD69-FC67-CFEB-5FEC-58112A5F62E1}"/>
              </a:ext>
            </a:extLst>
          </p:cNvPr>
          <p:cNvPicPr>
            <a:picLocks noChangeAspect="1"/>
          </p:cNvPicPr>
          <p:nvPr/>
        </p:nvPicPr>
        <p:blipFill>
          <a:blip r:embed="rId3">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pic>
        <p:nvPicPr>
          <p:cNvPr id="3" name="Picture 2">
            <a:extLst>
              <a:ext uri="{FF2B5EF4-FFF2-40B4-BE49-F238E27FC236}">
                <a16:creationId xmlns:a16="http://schemas.microsoft.com/office/drawing/2014/main" id="{DCB8ACF0-AC95-B0DA-D514-EF3D5D8FC92C}"/>
              </a:ext>
            </a:extLst>
          </p:cNvPr>
          <p:cNvPicPr>
            <a:picLocks noChangeAspect="1"/>
          </p:cNvPicPr>
          <p:nvPr/>
        </p:nvPicPr>
        <p:blipFill>
          <a:blip r:embed="rId4"/>
          <a:stretch>
            <a:fillRect/>
          </a:stretch>
        </p:blipFill>
        <p:spPr>
          <a:xfrm>
            <a:off x="4002656" y="928157"/>
            <a:ext cx="3577087" cy="5365630"/>
          </a:xfrm>
          <a:prstGeom prst="rect">
            <a:avLst/>
          </a:prstGeom>
        </p:spPr>
      </p:pic>
    </p:spTree>
    <p:extLst>
      <p:ext uri="{BB962C8B-B14F-4D97-AF65-F5344CB8AC3E}">
        <p14:creationId xmlns:p14="http://schemas.microsoft.com/office/powerpoint/2010/main" val="3022542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86B18-0EC0-8605-C51E-FEF05858F63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5ACEA95-9CCE-8AFC-1BBB-C877EABCBB54}"/>
              </a:ext>
            </a:extLst>
          </p:cNvPr>
          <p:cNvSpPr txBox="1"/>
          <p:nvPr/>
        </p:nvSpPr>
        <p:spPr>
          <a:xfrm>
            <a:off x="838200" y="633481"/>
            <a:ext cx="6096000" cy="584775"/>
          </a:xfrm>
          <a:prstGeom prst="rect">
            <a:avLst/>
          </a:prstGeom>
          <a:noFill/>
        </p:spPr>
        <p:txBody>
          <a:bodyPr wrap="square">
            <a:spAutoFit/>
          </a:bodyPr>
          <a:lstStyle/>
          <a:p>
            <a:r>
              <a:rPr lang="en-US" sz="3200" b="1" u="sng" dirty="0">
                <a:latin typeface="+mj-lt"/>
              </a:rPr>
              <a:t>Code Link</a:t>
            </a:r>
            <a:endParaRPr lang="en-IN" dirty="0"/>
          </a:p>
        </p:txBody>
      </p:sp>
      <p:sp>
        <p:nvSpPr>
          <p:cNvPr id="7" name="TextBox 6">
            <a:extLst>
              <a:ext uri="{FF2B5EF4-FFF2-40B4-BE49-F238E27FC236}">
                <a16:creationId xmlns:a16="http://schemas.microsoft.com/office/drawing/2014/main" id="{0D18D15A-9110-D307-B571-E20951A4203D}"/>
              </a:ext>
            </a:extLst>
          </p:cNvPr>
          <p:cNvSpPr txBox="1"/>
          <p:nvPr/>
        </p:nvSpPr>
        <p:spPr>
          <a:xfrm>
            <a:off x="838199" y="1298520"/>
            <a:ext cx="10246895" cy="40011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b="1" dirty="0"/>
              <a:t>Link </a:t>
            </a:r>
            <a:r>
              <a:rPr lang="en-US" sz="2000" b="1" dirty="0">
                <a:hlinkClick r:id="rId2"/>
              </a:rPr>
              <a:t>https://github.com/Teja-1811/Final.git</a:t>
            </a:r>
            <a:endParaRPr lang="en-US" sz="2000" b="1" dirty="0"/>
          </a:p>
        </p:txBody>
      </p:sp>
      <p:pic>
        <p:nvPicPr>
          <p:cNvPr id="8" name="Picture 7">
            <a:extLst>
              <a:ext uri="{FF2B5EF4-FFF2-40B4-BE49-F238E27FC236}">
                <a16:creationId xmlns:a16="http://schemas.microsoft.com/office/drawing/2014/main" id="{4C08A11C-7E79-96BB-2C31-642D65A4F4FB}"/>
              </a:ext>
            </a:extLst>
          </p:cNvPr>
          <p:cNvPicPr>
            <a:picLocks noChangeAspect="1"/>
          </p:cNvPicPr>
          <p:nvPr/>
        </p:nvPicPr>
        <p:blipFill>
          <a:blip r:embed="rId3">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Tree>
    <p:extLst>
      <p:ext uri="{BB962C8B-B14F-4D97-AF65-F5344CB8AC3E}">
        <p14:creationId xmlns:p14="http://schemas.microsoft.com/office/powerpoint/2010/main" val="2797915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3B076-9C1B-81B0-A594-1B0BB2FFFDF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F7C6EF7-EB07-7BB7-E5F5-76A652CE1032}"/>
              </a:ext>
            </a:extLst>
          </p:cNvPr>
          <p:cNvSpPr txBox="1"/>
          <p:nvPr/>
        </p:nvSpPr>
        <p:spPr>
          <a:xfrm>
            <a:off x="838200" y="633481"/>
            <a:ext cx="6096000" cy="584775"/>
          </a:xfrm>
          <a:prstGeom prst="rect">
            <a:avLst/>
          </a:prstGeom>
          <a:noFill/>
        </p:spPr>
        <p:txBody>
          <a:bodyPr wrap="square">
            <a:spAutoFit/>
          </a:bodyPr>
          <a:lstStyle/>
          <a:p>
            <a:r>
              <a:rPr lang="en-US" sz="3200" b="1" u="sng" dirty="0">
                <a:latin typeface="+mj-lt"/>
              </a:rPr>
              <a:t>Conclusion : </a:t>
            </a:r>
            <a:endParaRPr lang="en-IN" dirty="0"/>
          </a:p>
        </p:txBody>
      </p:sp>
      <p:pic>
        <p:nvPicPr>
          <p:cNvPr id="8" name="Picture 7">
            <a:extLst>
              <a:ext uri="{FF2B5EF4-FFF2-40B4-BE49-F238E27FC236}">
                <a16:creationId xmlns:a16="http://schemas.microsoft.com/office/drawing/2014/main" id="{7A6E112E-A34E-6EAB-2BF1-F5C5257DD97A}"/>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
        <p:nvSpPr>
          <p:cNvPr id="3" name="TextBox 2">
            <a:extLst>
              <a:ext uri="{FF2B5EF4-FFF2-40B4-BE49-F238E27FC236}">
                <a16:creationId xmlns:a16="http://schemas.microsoft.com/office/drawing/2014/main" id="{6DBF3422-FFA8-A89F-22DF-C7B44F905C61}"/>
              </a:ext>
            </a:extLst>
          </p:cNvPr>
          <p:cNvSpPr txBox="1"/>
          <p:nvPr/>
        </p:nvSpPr>
        <p:spPr>
          <a:xfrm>
            <a:off x="838200" y="1527828"/>
            <a:ext cx="9910011" cy="2677656"/>
          </a:xfrm>
          <a:prstGeom prst="rect">
            <a:avLst/>
          </a:prstGeom>
          <a:noFill/>
        </p:spPr>
        <p:txBody>
          <a:bodyPr wrap="square" rtlCol="0">
            <a:spAutoFit/>
          </a:bodyPr>
          <a:lstStyle/>
          <a:p>
            <a:pPr marL="285750" indent="-285750">
              <a:buFont typeface="Arial" panose="020B0604020202020204" pitchFamily="34" charset="0"/>
              <a:buChar char="•"/>
            </a:pPr>
            <a:r>
              <a:rPr lang="en-IN" sz="2400" dirty="0"/>
              <a:t>The project successfully developed a robust face anti-spoofing system</a:t>
            </a:r>
          </a:p>
          <a:p>
            <a:pPr marL="285750" indent="-285750">
              <a:buFont typeface="Arial" panose="020B0604020202020204" pitchFamily="34" charset="0"/>
              <a:buChar char="•"/>
            </a:pPr>
            <a:r>
              <a:rPr lang="en-IN" sz="2400" dirty="0"/>
              <a:t>Implemented state-of-the-art machine learning techniques for improved accuracy.</a:t>
            </a:r>
          </a:p>
          <a:p>
            <a:pPr marL="285750" indent="-285750">
              <a:buFont typeface="Arial" panose="020B0604020202020204" pitchFamily="34" charset="0"/>
              <a:buChar char="•"/>
            </a:pPr>
            <a:r>
              <a:rPr lang="en-IN" sz="2400" dirty="0"/>
              <a:t>Address vulnerabilities in face authentication systems, enhancing security</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56958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8E114A2-CE2B-AA76-3D0E-B84DF08646D1}"/>
              </a:ext>
            </a:extLst>
          </p:cNvPr>
          <p:cNvSpPr>
            <a:spLocks noGrp="1"/>
          </p:cNvSpPr>
          <p:nvPr>
            <p:ph type="title"/>
          </p:nvPr>
        </p:nvSpPr>
        <p:spPr>
          <a:xfrm>
            <a:off x="913795" y="609601"/>
            <a:ext cx="10353761" cy="702738"/>
          </a:xfrm>
        </p:spPr>
        <p:txBody>
          <a:bodyPr/>
          <a:lstStyle/>
          <a:p>
            <a:pPr algn="l"/>
            <a:r>
              <a:rPr lang="en-US" dirty="0">
                <a:latin typeface="+mn-lt"/>
              </a:rPr>
              <a:t>Contents</a:t>
            </a:r>
            <a:endParaRPr lang="en-IN" dirty="0">
              <a:latin typeface="+mn-lt"/>
            </a:endParaRPr>
          </a:p>
        </p:txBody>
      </p:sp>
      <p:sp>
        <p:nvSpPr>
          <p:cNvPr id="3" name="Subtitle 2">
            <a:extLst>
              <a:ext uri="{FF2B5EF4-FFF2-40B4-BE49-F238E27FC236}">
                <a16:creationId xmlns:a16="http://schemas.microsoft.com/office/drawing/2014/main" id="{6C7A8D66-23DF-A67A-CAF0-B5DDA2681FB9}"/>
              </a:ext>
            </a:extLst>
          </p:cNvPr>
          <p:cNvSpPr>
            <a:spLocks noGrp="1"/>
          </p:cNvSpPr>
          <p:nvPr>
            <p:ph type="subTitle" idx="4294967295"/>
          </p:nvPr>
        </p:nvSpPr>
        <p:spPr>
          <a:xfrm>
            <a:off x="1138543" y="1312338"/>
            <a:ext cx="9398000" cy="5092700"/>
          </a:xfrm>
        </p:spPr>
        <p:txBody>
          <a:bodyPr>
            <a:normAutofit fontScale="92500" lnSpcReduction="10000"/>
          </a:bodyPr>
          <a:lstStyle/>
          <a:p>
            <a:pPr marL="342900" indent="-342900" algn="just">
              <a:buFont typeface="Arial" panose="020B0604020202020204" pitchFamily="34" charset="0"/>
              <a:buChar char="•"/>
            </a:pPr>
            <a:r>
              <a:rPr lang="en-US" dirty="0"/>
              <a:t>Introduction</a:t>
            </a:r>
          </a:p>
          <a:p>
            <a:pPr marL="342900" indent="-342900" algn="just">
              <a:buFont typeface="Arial" panose="020B0604020202020204" pitchFamily="34" charset="0"/>
              <a:buChar char="•"/>
            </a:pPr>
            <a:r>
              <a:rPr lang="en-US" dirty="0"/>
              <a:t>Objective</a:t>
            </a:r>
          </a:p>
          <a:p>
            <a:pPr marL="342900" indent="-342900" algn="just">
              <a:buFont typeface="Arial" panose="020B0604020202020204" pitchFamily="34" charset="0"/>
              <a:buChar char="•"/>
            </a:pPr>
            <a:r>
              <a:rPr lang="en-US" dirty="0"/>
              <a:t>Scope of the Project</a:t>
            </a:r>
          </a:p>
          <a:p>
            <a:pPr marL="342900" indent="-342900" algn="just">
              <a:buFont typeface="Arial" panose="020B0604020202020204" pitchFamily="34" charset="0"/>
              <a:buChar char="•"/>
            </a:pPr>
            <a:r>
              <a:rPr lang="en-US" dirty="0"/>
              <a:t>Literature Survey</a:t>
            </a:r>
          </a:p>
          <a:p>
            <a:pPr marL="342900" indent="-342900" algn="just">
              <a:buFont typeface="Arial" panose="020B0604020202020204" pitchFamily="34" charset="0"/>
              <a:buChar char="•"/>
            </a:pPr>
            <a:r>
              <a:rPr lang="en-US" dirty="0"/>
              <a:t>Problem Identification</a:t>
            </a:r>
          </a:p>
          <a:p>
            <a:pPr marL="342900" indent="-342900" algn="just">
              <a:buFont typeface="Arial" panose="020B0604020202020204" pitchFamily="34" charset="0"/>
              <a:buChar char="•"/>
            </a:pPr>
            <a:r>
              <a:rPr lang="en-US" dirty="0"/>
              <a:t>Proposed Work</a:t>
            </a:r>
          </a:p>
          <a:p>
            <a:pPr marL="342900" indent="-342900" algn="just">
              <a:buFont typeface="Arial" panose="020B0604020202020204" pitchFamily="34" charset="0"/>
              <a:buChar char="•"/>
            </a:pPr>
            <a:r>
              <a:rPr lang="en-US" dirty="0"/>
              <a:t>Architecture Design And UML Modeling</a:t>
            </a:r>
          </a:p>
          <a:p>
            <a:pPr marL="342900" indent="-342900" algn="just">
              <a:buFont typeface="Arial" panose="020B0604020202020204" pitchFamily="34" charset="0"/>
              <a:buChar char="•"/>
            </a:pPr>
            <a:r>
              <a:rPr lang="en-US" dirty="0"/>
              <a:t>Technical Design</a:t>
            </a:r>
          </a:p>
          <a:p>
            <a:pPr marL="342900" indent="-342900" algn="just">
              <a:buFont typeface="Arial" panose="020B0604020202020204" pitchFamily="34" charset="0"/>
              <a:buChar char="•"/>
            </a:pPr>
            <a:r>
              <a:rPr lang="en-US" dirty="0"/>
              <a:t>Results</a:t>
            </a:r>
          </a:p>
          <a:p>
            <a:pPr marL="342900" indent="-342900" algn="just">
              <a:buFont typeface="Arial" panose="020B0604020202020204" pitchFamily="34" charset="0"/>
              <a:buChar char="•"/>
            </a:pPr>
            <a:r>
              <a:rPr lang="en-US" dirty="0"/>
              <a:t>Conclusion</a:t>
            </a:r>
          </a:p>
          <a:p>
            <a:pPr marL="342900" indent="-342900" algn="just">
              <a:buFont typeface="Arial" panose="020B0604020202020204" pitchFamily="34" charset="0"/>
              <a:buChar char="•"/>
            </a:pPr>
            <a:r>
              <a:rPr lang="en-US" dirty="0"/>
              <a:t>Reference</a:t>
            </a:r>
          </a:p>
        </p:txBody>
      </p:sp>
      <p:pic>
        <p:nvPicPr>
          <p:cNvPr id="6" name="Picture 5">
            <a:extLst>
              <a:ext uri="{FF2B5EF4-FFF2-40B4-BE49-F238E27FC236}">
                <a16:creationId xmlns:a16="http://schemas.microsoft.com/office/drawing/2014/main" id="{58A7821D-E176-F23C-376C-05ACDE0E52D5}"/>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66271" y="225420"/>
            <a:ext cx="1437415" cy="702737"/>
          </a:xfrm>
          <a:prstGeom prst="rect">
            <a:avLst/>
          </a:prstGeom>
        </p:spPr>
      </p:pic>
    </p:spTree>
    <p:extLst>
      <p:ext uri="{BB962C8B-B14F-4D97-AF65-F5344CB8AC3E}">
        <p14:creationId xmlns:p14="http://schemas.microsoft.com/office/powerpoint/2010/main" val="2443203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EF639-B5C5-9A37-B74E-1671542476C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A6AD813-2171-B36C-6B03-D31A586E2600}"/>
              </a:ext>
            </a:extLst>
          </p:cNvPr>
          <p:cNvSpPr txBox="1"/>
          <p:nvPr/>
        </p:nvSpPr>
        <p:spPr>
          <a:xfrm>
            <a:off x="838200" y="633481"/>
            <a:ext cx="6096000" cy="584775"/>
          </a:xfrm>
          <a:prstGeom prst="rect">
            <a:avLst/>
          </a:prstGeom>
          <a:noFill/>
        </p:spPr>
        <p:txBody>
          <a:bodyPr wrap="square">
            <a:spAutoFit/>
          </a:bodyPr>
          <a:lstStyle/>
          <a:p>
            <a:r>
              <a:rPr lang="en-US" sz="3200" b="1" u="sng" dirty="0">
                <a:latin typeface="+mj-lt"/>
              </a:rPr>
              <a:t>References : </a:t>
            </a:r>
            <a:endParaRPr lang="en-IN" dirty="0"/>
          </a:p>
        </p:txBody>
      </p:sp>
      <p:pic>
        <p:nvPicPr>
          <p:cNvPr id="8" name="Picture 7">
            <a:extLst>
              <a:ext uri="{FF2B5EF4-FFF2-40B4-BE49-F238E27FC236}">
                <a16:creationId xmlns:a16="http://schemas.microsoft.com/office/drawing/2014/main" id="{0C73F9B4-AB7E-4801-5076-3E94C18C14DF}"/>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
        <p:nvSpPr>
          <p:cNvPr id="3" name="TextBox 2">
            <a:extLst>
              <a:ext uri="{FF2B5EF4-FFF2-40B4-BE49-F238E27FC236}">
                <a16:creationId xmlns:a16="http://schemas.microsoft.com/office/drawing/2014/main" id="{154497F3-B2EE-5E1C-9D5D-209089D502B9}"/>
              </a:ext>
            </a:extLst>
          </p:cNvPr>
          <p:cNvSpPr txBox="1"/>
          <p:nvPr/>
        </p:nvSpPr>
        <p:spPr>
          <a:xfrm>
            <a:off x="838200" y="1527828"/>
            <a:ext cx="9910011" cy="1938992"/>
          </a:xfrm>
          <a:prstGeom prst="rect">
            <a:avLst/>
          </a:prstGeom>
          <a:noFill/>
        </p:spPr>
        <p:txBody>
          <a:bodyPr wrap="square" rtlCol="0">
            <a:spAutoFit/>
          </a:bodyPr>
          <a:lstStyle/>
          <a:p>
            <a:pPr marL="285750" indent="-285750">
              <a:buFont typeface="Arial" panose="020B0604020202020204" pitchFamily="34" charset="0"/>
              <a:buChar char="•"/>
            </a:pPr>
            <a:r>
              <a:rPr lang="en-IN" sz="2400" dirty="0"/>
              <a:t>“Principles of Designing Robust Remote Face Anti-Spoofing Systems” (June 2034)</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Various research papers on CNN-RNN models for face recognition</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765560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BCE91-AA5E-137A-EBDE-842357589A3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AEA906A-2C37-4340-E7A0-48E02FCDE7B1}"/>
              </a:ext>
            </a:extLst>
          </p:cNvPr>
          <p:cNvSpPr txBox="1"/>
          <p:nvPr/>
        </p:nvSpPr>
        <p:spPr>
          <a:xfrm>
            <a:off x="838199" y="1298520"/>
            <a:ext cx="10246895" cy="984885"/>
          </a:xfrm>
          <a:prstGeom prst="rect">
            <a:avLst/>
          </a:prstGeom>
          <a:noFill/>
        </p:spPr>
        <p:txBody>
          <a:bodyPr wrap="square">
            <a:spAutoFit/>
          </a:bodyPr>
          <a:lstStyle/>
          <a:p>
            <a:pPr>
              <a:spcAft>
                <a:spcPts val="1200"/>
              </a:spcAft>
            </a:pPr>
            <a:endParaRPr lang="en-US" sz="2400" b="1" dirty="0"/>
          </a:p>
          <a:p>
            <a:pPr marL="342900" indent="-342900">
              <a:spcAft>
                <a:spcPts val="1200"/>
              </a:spcAft>
              <a:buFont typeface="Arial" panose="020B0604020202020204" pitchFamily="34" charset="0"/>
              <a:buChar char="•"/>
            </a:pPr>
            <a:endParaRPr lang="en-US" sz="2400" dirty="0"/>
          </a:p>
        </p:txBody>
      </p:sp>
      <p:pic>
        <p:nvPicPr>
          <p:cNvPr id="8" name="Picture 7">
            <a:extLst>
              <a:ext uri="{FF2B5EF4-FFF2-40B4-BE49-F238E27FC236}">
                <a16:creationId xmlns:a16="http://schemas.microsoft.com/office/drawing/2014/main" id="{1A2FAE4B-29C5-E2AB-6C41-C047F62BCF49}"/>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
        <p:nvSpPr>
          <p:cNvPr id="2" name="Title 1">
            <a:extLst>
              <a:ext uri="{FF2B5EF4-FFF2-40B4-BE49-F238E27FC236}">
                <a16:creationId xmlns:a16="http://schemas.microsoft.com/office/drawing/2014/main" id="{A4C850D2-BDEC-7EE8-2763-C406F29B7C50}"/>
              </a:ext>
            </a:extLst>
          </p:cNvPr>
          <p:cNvSpPr>
            <a:spLocks noGrp="1"/>
          </p:cNvSpPr>
          <p:nvPr>
            <p:ph type="title"/>
          </p:nvPr>
        </p:nvSpPr>
        <p:spPr>
          <a:xfrm>
            <a:off x="784765" y="2486526"/>
            <a:ext cx="10353761" cy="1326321"/>
          </a:xfrm>
        </p:spPr>
        <p:txBody>
          <a:bodyPr>
            <a:normAutofit/>
          </a:bodyPr>
          <a:lstStyle/>
          <a:p>
            <a:r>
              <a:rPr lang="en-IN" sz="6000" dirty="0"/>
              <a:t>Thank you</a:t>
            </a:r>
          </a:p>
        </p:txBody>
      </p:sp>
    </p:spTree>
    <p:extLst>
      <p:ext uri="{BB962C8B-B14F-4D97-AF65-F5344CB8AC3E}">
        <p14:creationId xmlns:p14="http://schemas.microsoft.com/office/powerpoint/2010/main" val="795287131"/>
      </p:ext>
    </p:extLst>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Authentication Methods Comparison</a:t>
            </a:r>
          </a:p>
        </p:txBody>
      </p:sp>
      <p:sp>
        <p:nvSpPr>
          <p:cNvPr id="3" name="Content Placeholder 2"/>
          <p:cNvSpPr>
            <a:spLocks noGrp="1"/>
          </p:cNvSpPr>
          <p:nvPr>
            <p:ph idx="1"/>
          </p:nvPr>
        </p:nvSpPr>
        <p:spPr/>
        <p:txBody>
          <a:bodyPr/>
          <a:lstStyle/>
          <a:p>
            <a:r>
              <a:t>1. Face Authentication:</a:t>
            </a:r>
          </a:p>
          <a:p>
            <a:r>
              <a:t>   - Uses webcam to capture user's face in real-time.</a:t>
            </a:r>
          </a:p>
          <a:p>
            <a:r>
              <a:t>   - Performs liveness detection (blink, head movement).</a:t>
            </a:r>
          </a:p>
          <a:p>
            <a:r>
              <a:t>   - Matches face embedding with stored profile.</a:t>
            </a:r>
          </a:p>
          <a:p/>
          <a:p>
            <a:r>
              <a:t>2. Email and Password Login (with OTP):</a:t>
            </a:r>
          </a:p>
          <a:p>
            <a:r>
              <a:t>   - User enters credentials.</a:t>
            </a:r>
          </a:p>
          <a:p>
            <a:r>
              <a:t>   - OTP sent to registered email for verification.</a:t>
            </a:r>
          </a:p>
          <a:p>
            <a:r>
              <a:t>   - Login success only after OTP confirmation.</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Results and Performance Metrics</a:t>
            </a:r>
          </a:p>
        </p:txBody>
      </p:sp>
      <p:sp>
        <p:nvSpPr>
          <p:cNvPr id="3" name="Content Placeholder 2"/>
          <p:cNvSpPr>
            <a:spLocks noGrp="1"/>
          </p:cNvSpPr>
          <p:nvPr>
            <p:ph idx="1"/>
          </p:nvPr>
        </p:nvSpPr>
        <p:spPr/>
        <p:txBody>
          <a:bodyPr/>
          <a:lstStyle/>
          <a:p>
            <a:r>
              <a:t>• Face Recognition Accuracy: 96.4%</a:t>
            </a:r>
          </a:p>
          <a:p>
            <a:r>
              <a:t>• Precision: 97.1%</a:t>
            </a:r>
          </a:p>
          <a:p>
            <a:r>
              <a:t>• Recall: 95.3%</a:t>
            </a:r>
          </a:p>
          <a:p>
            <a:r>
              <a:t>• F1-Score: 96.2%</a:t>
            </a:r>
          </a:p>
          <a:p>
            <a:r>
              <a:t>• False Acceptance Rate (FAR): 2.1%</a:t>
            </a:r>
          </a:p>
          <a:p>
            <a:r>
              <a:t>• False Rejection Rate (FRR): 3.2%</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Live Demonstration</a:t>
            </a:r>
          </a:p>
        </p:txBody>
      </p:sp>
      <p:sp>
        <p:nvSpPr>
          <p:cNvPr id="3" name="Content Placeholder 2"/>
          <p:cNvSpPr>
            <a:spLocks noGrp="1"/>
          </p:cNvSpPr>
          <p:nvPr>
            <p:ph idx="1"/>
          </p:nvPr>
        </p:nvSpPr>
        <p:spPr/>
        <p:txBody>
          <a:bodyPr/>
          <a:lstStyle/>
          <a:p>
            <a:r>
              <a:t>• This slide serves as a transition to the live demo.</a:t>
            </a:r>
          </a:p>
          <a:p>
            <a:r>
              <a:t>• Show webcam face login or email+OTP flow.</a:t>
            </a:r>
          </a:p>
          <a:p>
            <a:r>
              <a:t>• Optional: demo email alert on login attempt.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B4CB-089F-F71A-D667-26DF44E0BC73}"/>
              </a:ext>
            </a:extLst>
          </p:cNvPr>
          <p:cNvSpPr>
            <a:spLocks noGrp="1"/>
          </p:cNvSpPr>
          <p:nvPr>
            <p:ph type="ctrTitle"/>
          </p:nvPr>
        </p:nvSpPr>
        <p:spPr>
          <a:xfrm>
            <a:off x="1354667" y="575733"/>
            <a:ext cx="9144000" cy="614363"/>
          </a:xfrm>
        </p:spPr>
        <p:txBody>
          <a:bodyPr/>
          <a:lstStyle/>
          <a:p>
            <a:r>
              <a:rPr lang="en-US" sz="3200" b="1" u="sng" dirty="0"/>
              <a:t>Abstract  </a:t>
            </a:r>
            <a:endParaRPr lang="en-IN" b="1" u="sng" dirty="0"/>
          </a:p>
        </p:txBody>
      </p:sp>
      <p:sp>
        <p:nvSpPr>
          <p:cNvPr id="3" name="Subtitle 2">
            <a:extLst>
              <a:ext uri="{FF2B5EF4-FFF2-40B4-BE49-F238E27FC236}">
                <a16:creationId xmlns:a16="http://schemas.microsoft.com/office/drawing/2014/main" id="{6C7A8D66-23DF-A67A-CAF0-B5DDA2681FB9}"/>
              </a:ext>
            </a:extLst>
          </p:cNvPr>
          <p:cNvSpPr>
            <a:spLocks noGrp="1"/>
          </p:cNvSpPr>
          <p:nvPr>
            <p:ph type="subTitle" idx="1"/>
          </p:nvPr>
        </p:nvSpPr>
        <p:spPr>
          <a:xfrm>
            <a:off x="1473200" y="1540409"/>
            <a:ext cx="9398000" cy="4132258"/>
          </a:xfrm>
        </p:spPr>
        <p:txBody>
          <a:bodyPr>
            <a:normAutofit/>
          </a:bodyPr>
          <a:lstStyle/>
          <a:p>
            <a:pPr indent="457200" algn="just">
              <a:lnSpc>
                <a:spcPct val="115000"/>
              </a:lnSpc>
              <a:spcAft>
                <a:spcPts val="1000"/>
              </a:spcAft>
            </a:pPr>
            <a:r>
              <a:rPr lang="en-US" sz="1600" dirty="0"/>
              <a:t>Ensuring the security of digital identities is essential, and face authentication systems have emerged as a robust solution against various attack vectors. This project implements an advanced face authentication system, integrating multiple layers of protection to detect and mitigate spoofing attempts.</a:t>
            </a:r>
          </a:p>
          <a:p>
            <a:pPr indent="457200" algn="just">
              <a:lnSpc>
                <a:spcPct val="115000"/>
              </a:lnSpc>
              <a:spcAft>
                <a:spcPts val="1000"/>
              </a:spcAft>
            </a:pPr>
            <a:r>
              <a:rPr lang="en-US" sz="1600" dirty="0"/>
              <a:t> The authentication process consists of two methods: credential verification and face verification. To ensure the liveness of the subject, real-time detection methods such as blink detection and head movement analysis are applied.</a:t>
            </a:r>
          </a:p>
          <a:p>
            <a:pPr indent="457200" algn="just">
              <a:lnSpc>
                <a:spcPct val="115000"/>
              </a:lnSpc>
              <a:spcAft>
                <a:spcPts val="1000"/>
              </a:spcAft>
            </a:pPr>
            <a:r>
              <a:rPr lang="en-US" sz="1600" dirty="0"/>
              <a:t> Furthermore, the project introduces an email alert system to notify users of successful and failed login attempts, contributing to greater transparency and security. The comprehensive design ensures resilience against presentation attacks, deepfake-based intrusions, and adversarial manipulations, making it a reliable face authentication solution. </a:t>
            </a:r>
            <a:endParaRPr lang="en-IN" sz="2800" dirty="0"/>
          </a:p>
        </p:txBody>
      </p:sp>
      <p:pic>
        <p:nvPicPr>
          <p:cNvPr id="6" name="Picture 5">
            <a:extLst>
              <a:ext uri="{FF2B5EF4-FFF2-40B4-BE49-F238E27FC236}">
                <a16:creationId xmlns:a16="http://schemas.microsoft.com/office/drawing/2014/main" id="{58A7821D-E176-F23C-376C-05ACDE0E52D5}"/>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Tree>
    <p:extLst>
      <p:ext uri="{BB962C8B-B14F-4D97-AF65-F5344CB8AC3E}">
        <p14:creationId xmlns:p14="http://schemas.microsoft.com/office/powerpoint/2010/main" val="83760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C1E03-1918-3439-C919-781A05CBC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16CF0-7890-79A6-924F-5AB84045F927}"/>
              </a:ext>
            </a:extLst>
          </p:cNvPr>
          <p:cNvSpPr>
            <a:spLocks noGrp="1"/>
          </p:cNvSpPr>
          <p:nvPr>
            <p:ph type="ctrTitle"/>
          </p:nvPr>
        </p:nvSpPr>
        <p:spPr>
          <a:xfrm>
            <a:off x="526718" y="225419"/>
            <a:ext cx="9736665" cy="702737"/>
          </a:xfrm>
        </p:spPr>
        <p:txBody>
          <a:bodyPr>
            <a:noAutofit/>
          </a:bodyPr>
          <a:lstStyle/>
          <a:p>
            <a:pPr algn="l"/>
            <a:r>
              <a:rPr lang="en-US" sz="2800" u="sng" dirty="0"/>
              <a:t>Introduction</a:t>
            </a:r>
            <a:r>
              <a:rPr lang="en-US" sz="3200" b="1" dirty="0"/>
              <a:t> </a:t>
            </a:r>
            <a:endParaRPr lang="en-IN" sz="4400" b="1" dirty="0"/>
          </a:p>
        </p:txBody>
      </p:sp>
      <p:sp>
        <p:nvSpPr>
          <p:cNvPr id="3" name="Subtitle 2">
            <a:extLst>
              <a:ext uri="{FF2B5EF4-FFF2-40B4-BE49-F238E27FC236}">
                <a16:creationId xmlns:a16="http://schemas.microsoft.com/office/drawing/2014/main" id="{CFF1E595-5A22-5761-BE10-A3489569B326}"/>
              </a:ext>
            </a:extLst>
          </p:cNvPr>
          <p:cNvSpPr>
            <a:spLocks noGrp="1"/>
          </p:cNvSpPr>
          <p:nvPr>
            <p:ph type="subTitle" idx="1"/>
          </p:nvPr>
        </p:nvSpPr>
        <p:spPr>
          <a:xfrm>
            <a:off x="728134" y="1541212"/>
            <a:ext cx="10117666" cy="4518526"/>
          </a:xfrm>
        </p:spPr>
        <p:txBody>
          <a:bodyPr>
            <a:normAutofit/>
          </a:bodyPr>
          <a:lstStyle/>
          <a:p>
            <a:pPr marL="285750" indent="-285750" algn="l">
              <a:spcAft>
                <a:spcPts val="1200"/>
              </a:spcAft>
              <a:buFont typeface="Arial" panose="020B0604020202020204" pitchFamily="34" charset="0"/>
              <a:buChar char="•"/>
            </a:pPr>
            <a:r>
              <a:rPr lang="en-US" dirty="0"/>
              <a:t>Face anti-spoofing is crucial for protecting digital identities</a:t>
            </a:r>
          </a:p>
          <a:p>
            <a:pPr marL="285750" indent="-285750" algn="l">
              <a:spcAft>
                <a:spcPts val="1200"/>
              </a:spcAft>
              <a:buFont typeface="Arial" panose="020B0604020202020204" pitchFamily="34" charset="0"/>
              <a:buChar char="•"/>
            </a:pPr>
            <a:r>
              <a:rPr lang="en-US" dirty="0"/>
              <a:t>Conventional methods detect presentation attacks but fail against advanced digital injection attacks (Deepfake, replay attacks, adversarial noise).</a:t>
            </a:r>
          </a:p>
          <a:p>
            <a:pPr marL="285750" indent="-285750" algn="l">
              <a:spcAft>
                <a:spcPts val="1200"/>
              </a:spcAft>
              <a:buFont typeface="Arial" panose="020B0604020202020204" pitchFamily="34" charset="0"/>
              <a:buChar char="•"/>
            </a:pPr>
            <a:r>
              <a:rPr lang="en-US" dirty="0"/>
              <a:t>This project analyzes vulnerabilities in state-of-the-art face anti-spoofing systems and proposes a robust solution</a:t>
            </a:r>
          </a:p>
          <a:p>
            <a:pPr>
              <a:spcAft>
                <a:spcPts val="1200"/>
              </a:spcAft>
            </a:pPr>
            <a:endParaRPr lang="en-US" dirty="0"/>
          </a:p>
        </p:txBody>
      </p:sp>
      <p:pic>
        <p:nvPicPr>
          <p:cNvPr id="6" name="Picture 5">
            <a:extLst>
              <a:ext uri="{FF2B5EF4-FFF2-40B4-BE49-F238E27FC236}">
                <a16:creationId xmlns:a16="http://schemas.microsoft.com/office/drawing/2014/main" id="{AFA84DF1-90FE-AD9A-1320-9DF19B50560F}"/>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Tree>
    <p:extLst>
      <p:ext uri="{BB962C8B-B14F-4D97-AF65-F5344CB8AC3E}">
        <p14:creationId xmlns:p14="http://schemas.microsoft.com/office/powerpoint/2010/main" val="3764176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DDAF9-8916-62E1-9576-B65A5AB5C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B9B3D-74DB-D5FC-8EC0-D4213D2A3F74}"/>
              </a:ext>
            </a:extLst>
          </p:cNvPr>
          <p:cNvSpPr>
            <a:spLocks noGrp="1"/>
          </p:cNvSpPr>
          <p:nvPr>
            <p:ph type="ctrTitle"/>
          </p:nvPr>
        </p:nvSpPr>
        <p:spPr>
          <a:xfrm>
            <a:off x="525379" y="181236"/>
            <a:ext cx="9575798" cy="791104"/>
          </a:xfrm>
        </p:spPr>
        <p:txBody>
          <a:bodyPr>
            <a:normAutofit/>
          </a:bodyPr>
          <a:lstStyle/>
          <a:p>
            <a:pPr algn="l"/>
            <a:r>
              <a:rPr lang="en-US" sz="2800" u="sng" dirty="0"/>
              <a:t>objective</a:t>
            </a:r>
            <a:r>
              <a:rPr lang="en-US" sz="2800" b="1" dirty="0"/>
              <a:t> </a:t>
            </a:r>
            <a:endParaRPr lang="en-IN" sz="4000" b="1" dirty="0"/>
          </a:p>
        </p:txBody>
      </p:sp>
      <p:sp>
        <p:nvSpPr>
          <p:cNvPr id="3" name="Subtitle 2">
            <a:extLst>
              <a:ext uri="{FF2B5EF4-FFF2-40B4-BE49-F238E27FC236}">
                <a16:creationId xmlns:a16="http://schemas.microsoft.com/office/drawing/2014/main" id="{BEABFA4C-1E44-8F76-4E60-8BE06A26C12D}"/>
              </a:ext>
            </a:extLst>
          </p:cNvPr>
          <p:cNvSpPr>
            <a:spLocks noGrp="1"/>
          </p:cNvSpPr>
          <p:nvPr>
            <p:ph type="subTitle" idx="1"/>
          </p:nvPr>
        </p:nvSpPr>
        <p:spPr>
          <a:xfrm>
            <a:off x="728134" y="1541212"/>
            <a:ext cx="10117666" cy="4518526"/>
          </a:xfrm>
        </p:spPr>
        <p:txBody>
          <a:bodyPr>
            <a:normAutofit/>
          </a:bodyPr>
          <a:lstStyle/>
          <a:p>
            <a:pPr algn="l">
              <a:spcAft>
                <a:spcPts val="1200"/>
              </a:spcAft>
            </a:pPr>
            <a:r>
              <a:rPr lang="en-US" dirty="0"/>
              <a:t>The main objective of enhanced remote anti-spoofing is to identify and mitigate vulnerabilities in face anti-spoofing models.</a:t>
            </a:r>
          </a:p>
          <a:p>
            <a:pPr algn="l">
              <a:spcAft>
                <a:spcPts val="1200"/>
              </a:spcAft>
            </a:pPr>
            <a:r>
              <a:rPr lang="en-US" dirty="0"/>
              <a:t>Develop a robust system against digital injection attacks</a:t>
            </a:r>
          </a:p>
          <a:p>
            <a:pPr algn="l">
              <a:spcAft>
                <a:spcPts val="1200"/>
              </a:spcAft>
            </a:pPr>
            <a:r>
              <a:rPr lang="en-US" dirty="0"/>
              <a:t>Enhance generalization using domain adaption techniques</a:t>
            </a:r>
            <a:endParaRPr lang="en-IN" dirty="0"/>
          </a:p>
        </p:txBody>
      </p:sp>
      <p:pic>
        <p:nvPicPr>
          <p:cNvPr id="6" name="Picture 5">
            <a:extLst>
              <a:ext uri="{FF2B5EF4-FFF2-40B4-BE49-F238E27FC236}">
                <a16:creationId xmlns:a16="http://schemas.microsoft.com/office/drawing/2014/main" id="{A630AACE-D5BB-3A1D-D80F-02F6CD8BD664}"/>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Tree>
    <p:extLst>
      <p:ext uri="{BB962C8B-B14F-4D97-AF65-F5344CB8AC3E}">
        <p14:creationId xmlns:p14="http://schemas.microsoft.com/office/powerpoint/2010/main" val="205327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02CCB-620E-780D-5E10-12563A986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2502F-BD07-1B6F-6AFE-8D64EDD01E50}"/>
              </a:ext>
            </a:extLst>
          </p:cNvPr>
          <p:cNvSpPr>
            <a:spLocks noGrp="1"/>
          </p:cNvSpPr>
          <p:nvPr>
            <p:ph type="ctrTitle"/>
          </p:nvPr>
        </p:nvSpPr>
        <p:spPr>
          <a:xfrm>
            <a:off x="0" y="48029"/>
            <a:ext cx="6460065" cy="791104"/>
          </a:xfrm>
        </p:spPr>
        <p:txBody>
          <a:bodyPr>
            <a:normAutofit/>
          </a:bodyPr>
          <a:lstStyle/>
          <a:p>
            <a:r>
              <a:rPr lang="en-US" sz="3200" u="sng" dirty="0"/>
              <a:t>Scope of the project</a:t>
            </a:r>
            <a:r>
              <a:rPr lang="en-US" sz="3200" b="1" dirty="0"/>
              <a:t> </a:t>
            </a:r>
            <a:endParaRPr lang="en-IN" b="1" dirty="0"/>
          </a:p>
        </p:txBody>
      </p:sp>
      <p:sp>
        <p:nvSpPr>
          <p:cNvPr id="3" name="Subtitle 2">
            <a:extLst>
              <a:ext uri="{FF2B5EF4-FFF2-40B4-BE49-F238E27FC236}">
                <a16:creationId xmlns:a16="http://schemas.microsoft.com/office/drawing/2014/main" id="{3F0A8995-F5E0-F587-8A7B-ED1E6FA63A5A}"/>
              </a:ext>
            </a:extLst>
          </p:cNvPr>
          <p:cNvSpPr>
            <a:spLocks noGrp="1"/>
          </p:cNvSpPr>
          <p:nvPr>
            <p:ph type="subTitle" idx="1"/>
          </p:nvPr>
        </p:nvSpPr>
        <p:spPr>
          <a:xfrm>
            <a:off x="728134" y="1541212"/>
            <a:ext cx="10117666" cy="4518526"/>
          </a:xfrm>
        </p:spPr>
        <p:txBody>
          <a:bodyPr>
            <a:normAutofit/>
          </a:bodyPr>
          <a:lstStyle/>
          <a:p>
            <a:pPr marL="342900" indent="-342900" algn="l">
              <a:spcAft>
                <a:spcPts val="1200"/>
              </a:spcAft>
              <a:buFont typeface="Arial" panose="020B0604020202020204" pitchFamily="34" charset="0"/>
              <a:buChar char="•"/>
            </a:pPr>
            <a:r>
              <a:rPr lang="en-US" sz="2000" dirty="0"/>
              <a:t>This project aims to enhance security in face authentication systems by addressing vulnerabilities in spoof detection</a:t>
            </a:r>
          </a:p>
          <a:p>
            <a:pPr marL="342900" indent="-342900" algn="l">
              <a:spcAft>
                <a:spcPts val="1200"/>
              </a:spcAft>
              <a:buFont typeface="Arial" panose="020B0604020202020204" pitchFamily="34" charset="0"/>
              <a:buChar char="•"/>
            </a:pPr>
            <a:r>
              <a:rPr lang="en-US" sz="2000" dirty="0"/>
              <a:t>It is applicable in various domains such as banking, secure access control, and online identity verification</a:t>
            </a:r>
          </a:p>
          <a:p>
            <a:pPr marL="342900" indent="-342900" algn="l">
              <a:spcAft>
                <a:spcPts val="1200"/>
              </a:spcAft>
              <a:buFont typeface="Arial" panose="020B0604020202020204" pitchFamily="34" charset="0"/>
              <a:buChar char="•"/>
            </a:pPr>
            <a:r>
              <a:rPr lang="en-US" sz="2000" dirty="0"/>
              <a:t>The system can be extended to real-time facial authentication for mobile and IoT devices</a:t>
            </a:r>
          </a:p>
          <a:p>
            <a:pPr marL="342900" indent="-342900" algn="l">
              <a:spcAft>
                <a:spcPts val="1200"/>
              </a:spcAft>
              <a:buFont typeface="Arial" panose="020B0604020202020204" pitchFamily="34" charset="0"/>
              <a:buChar char="•"/>
            </a:pPr>
            <a:r>
              <a:rPr lang="en-US" sz="2000" dirty="0"/>
              <a:t>The proposed solution will be tested against various spoofing techniques to ensure high accuracy and reliability.</a:t>
            </a:r>
            <a:endParaRPr lang="en-IN" sz="2000" dirty="0"/>
          </a:p>
        </p:txBody>
      </p:sp>
      <p:pic>
        <p:nvPicPr>
          <p:cNvPr id="6" name="Picture 5">
            <a:extLst>
              <a:ext uri="{FF2B5EF4-FFF2-40B4-BE49-F238E27FC236}">
                <a16:creationId xmlns:a16="http://schemas.microsoft.com/office/drawing/2014/main" id="{82B48CD9-2D06-4B1C-F061-6768CA6CB002}"/>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Tree>
    <p:extLst>
      <p:ext uri="{BB962C8B-B14F-4D97-AF65-F5344CB8AC3E}">
        <p14:creationId xmlns:p14="http://schemas.microsoft.com/office/powerpoint/2010/main" val="334339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1EEA9-5A88-95C5-465F-64D779CD5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55884-E0BD-816F-D689-E1BB4E74A272}"/>
              </a:ext>
            </a:extLst>
          </p:cNvPr>
          <p:cNvSpPr>
            <a:spLocks noGrp="1"/>
          </p:cNvSpPr>
          <p:nvPr>
            <p:ph type="ctrTitle"/>
          </p:nvPr>
        </p:nvSpPr>
        <p:spPr>
          <a:xfrm>
            <a:off x="0" y="48029"/>
            <a:ext cx="6460065" cy="791104"/>
          </a:xfrm>
        </p:spPr>
        <p:txBody>
          <a:bodyPr>
            <a:normAutofit/>
          </a:bodyPr>
          <a:lstStyle/>
          <a:p>
            <a:r>
              <a:rPr lang="en-US" sz="3200" b="1" u="sng" dirty="0"/>
              <a:t>Further Proceedings</a:t>
            </a:r>
            <a:r>
              <a:rPr lang="en-US" sz="3200" b="1" dirty="0"/>
              <a:t> </a:t>
            </a:r>
            <a:endParaRPr lang="en-IN" b="1" dirty="0"/>
          </a:p>
        </p:txBody>
      </p:sp>
      <p:sp>
        <p:nvSpPr>
          <p:cNvPr id="3" name="Subtitle 2">
            <a:extLst>
              <a:ext uri="{FF2B5EF4-FFF2-40B4-BE49-F238E27FC236}">
                <a16:creationId xmlns:a16="http://schemas.microsoft.com/office/drawing/2014/main" id="{08371A81-1334-C654-B95D-721CBC9ABD62}"/>
              </a:ext>
            </a:extLst>
          </p:cNvPr>
          <p:cNvSpPr>
            <a:spLocks noGrp="1"/>
          </p:cNvSpPr>
          <p:nvPr>
            <p:ph type="subTitle" idx="1"/>
          </p:nvPr>
        </p:nvSpPr>
        <p:spPr>
          <a:xfrm>
            <a:off x="728134" y="928157"/>
            <a:ext cx="10117666" cy="5131581"/>
          </a:xfrm>
        </p:spPr>
        <p:txBody>
          <a:bodyPr>
            <a:normAutofit/>
          </a:bodyPr>
          <a:lstStyle/>
          <a:p>
            <a:pPr marL="342900" indent="-342900" algn="l">
              <a:spcAft>
                <a:spcPts val="1200"/>
              </a:spcAft>
              <a:buFont typeface="Arial" panose="020B0604020202020204" pitchFamily="34" charset="0"/>
              <a:buChar char="•"/>
            </a:pPr>
            <a:r>
              <a:rPr lang="en-US" b="1" dirty="0"/>
              <a:t>Data Collection : </a:t>
            </a:r>
            <a:r>
              <a:rPr lang="en-US" dirty="0"/>
              <a:t>Gathering user image data with web camera.</a:t>
            </a:r>
          </a:p>
          <a:p>
            <a:pPr marL="342900" indent="-342900" algn="l">
              <a:spcAft>
                <a:spcPts val="1200"/>
              </a:spcAft>
              <a:buFont typeface="Arial" panose="020B0604020202020204" pitchFamily="34" charset="0"/>
              <a:buChar char="•"/>
            </a:pPr>
            <a:r>
              <a:rPr lang="en-US" b="1" dirty="0"/>
              <a:t>Data Processing : </a:t>
            </a:r>
            <a:r>
              <a:rPr lang="en-US" dirty="0"/>
              <a:t>Normalizing images, augmenting data for better generalization.</a:t>
            </a:r>
          </a:p>
          <a:p>
            <a:pPr algn="l">
              <a:spcAft>
                <a:spcPts val="1200"/>
              </a:spcAft>
            </a:pPr>
            <a:r>
              <a:rPr lang="en-US" b="1" dirty="0"/>
              <a:t> </a:t>
            </a:r>
          </a:p>
        </p:txBody>
      </p:sp>
      <p:pic>
        <p:nvPicPr>
          <p:cNvPr id="6" name="Picture 5">
            <a:extLst>
              <a:ext uri="{FF2B5EF4-FFF2-40B4-BE49-F238E27FC236}">
                <a16:creationId xmlns:a16="http://schemas.microsoft.com/office/drawing/2014/main" id="{EED3D961-425D-6E0F-F1AE-2E301CACFCE8}"/>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Tree>
    <p:extLst>
      <p:ext uri="{BB962C8B-B14F-4D97-AF65-F5344CB8AC3E}">
        <p14:creationId xmlns:p14="http://schemas.microsoft.com/office/powerpoint/2010/main" val="48143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08950-7BF4-2D0D-73AB-72E58DC40F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206C3-0981-B59F-B35E-F7D9671CDF3D}"/>
              </a:ext>
            </a:extLst>
          </p:cNvPr>
          <p:cNvSpPr>
            <a:spLocks noGrp="1"/>
          </p:cNvSpPr>
          <p:nvPr>
            <p:ph type="ctrTitle"/>
          </p:nvPr>
        </p:nvSpPr>
        <p:spPr>
          <a:xfrm>
            <a:off x="314295" y="0"/>
            <a:ext cx="6460065" cy="791104"/>
          </a:xfrm>
        </p:spPr>
        <p:txBody>
          <a:bodyPr>
            <a:normAutofit/>
          </a:bodyPr>
          <a:lstStyle/>
          <a:p>
            <a:r>
              <a:rPr lang="en-US" sz="3200" b="1" u="sng" dirty="0"/>
              <a:t>Problem Identification</a:t>
            </a:r>
            <a:r>
              <a:rPr lang="en-US" sz="3200" b="1" dirty="0"/>
              <a:t> </a:t>
            </a:r>
            <a:endParaRPr lang="en-IN" b="1" dirty="0"/>
          </a:p>
        </p:txBody>
      </p:sp>
      <p:sp>
        <p:nvSpPr>
          <p:cNvPr id="3" name="Subtitle 2">
            <a:extLst>
              <a:ext uri="{FF2B5EF4-FFF2-40B4-BE49-F238E27FC236}">
                <a16:creationId xmlns:a16="http://schemas.microsoft.com/office/drawing/2014/main" id="{E0E60901-AF42-C86B-670D-C6BD31C17DDA}"/>
              </a:ext>
            </a:extLst>
          </p:cNvPr>
          <p:cNvSpPr>
            <a:spLocks noGrp="1"/>
          </p:cNvSpPr>
          <p:nvPr>
            <p:ph type="subTitle" idx="1"/>
          </p:nvPr>
        </p:nvSpPr>
        <p:spPr>
          <a:xfrm>
            <a:off x="728134" y="928157"/>
            <a:ext cx="10117666" cy="5131581"/>
          </a:xfrm>
        </p:spPr>
        <p:txBody>
          <a:bodyPr>
            <a:normAutofit/>
          </a:bodyPr>
          <a:lstStyle/>
          <a:p>
            <a:pPr marL="342900" indent="-342900" algn="l">
              <a:spcAft>
                <a:spcPts val="1200"/>
              </a:spcAft>
              <a:buFont typeface="Arial" panose="020B0604020202020204" pitchFamily="34" charset="0"/>
              <a:buChar char="•"/>
            </a:pPr>
            <a:r>
              <a:rPr lang="en-US" b="1" dirty="0"/>
              <a:t>Security Threats : </a:t>
            </a:r>
            <a:r>
              <a:rPr lang="en-US" dirty="0"/>
              <a:t>Spoofing attacks threaten face authentication security</a:t>
            </a:r>
          </a:p>
          <a:p>
            <a:pPr marL="342900" indent="-342900" algn="l">
              <a:spcAft>
                <a:spcPts val="1200"/>
              </a:spcAft>
              <a:buFont typeface="Arial" panose="020B0604020202020204" pitchFamily="34" charset="0"/>
              <a:buChar char="•"/>
            </a:pPr>
            <a:r>
              <a:rPr lang="en-US" b="1" dirty="0"/>
              <a:t>Existing Weakness : </a:t>
            </a:r>
            <a:r>
              <a:rPr lang="en-US" dirty="0"/>
              <a:t> Traditional methods fail against digital injection attacks.</a:t>
            </a:r>
          </a:p>
          <a:p>
            <a:pPr marL="342900" indent="-342900" algn="l">
              <a:spcAft>
                <a:spcPts val="1200"/>
              </a:spcAft>
              <a:buFont typeface="Arial" panose="020B0604020202020204" pitchFamily="34" charset="0"/>
              <a:buChar char="•"/>
            </a:pPr>
            <a:r>
              <a:rPr lang="en-US" b="1" dirty="0"/>
              <a:t>Need for Improvement : </a:t>
            </a:r>
            <a:r>
              <a:rPr lang="en-US" dirty="0"/>
              <a:t>Advanced anti-spoofing techniques are necessary to combat  evolving threats</a:t>
            </a:r>
            <a:endParaRPr lang="en-US" b="1" dirty="0"/>
          </a:p>
        </p:txBody>
      </p:sp>
      <p:pic>
        <p:nvPicPr>
          <p:cNvPr id="6" name="Picture 5">
            <a:extLst>
              <a:ext uri="{FF2B5EF4-FFF2-40B4-BE49-F238E27FC236}">
                <a16:creationId xmlns:a16="http://schemas.microsoft.com/office/drawing/2014/main" id="{20B93B4F-244E-3421-E576-C8C69810AFAF}"/>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Tree>
    <p:extLst>
      <p:ext uri="{BB962C8B-B14F-4D97-AF65-F5344CB8AC3E}">
        <p14:creationId xmlns:p14="http://schemas.microsoft.com/office/powerpoint/2010/main" val="252413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43F05-335E-4AD5-E58F-3C8D2F12B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5F3DF-B600-00A3-97AE-C551F41995FC}"/>
              </a:ext>
            </a:extLst>
          </p:cNvPr>
          <p:cNvSpPr>
            <a:spLocks noGrp="1"/>
          </p:cNvSpPr>
          <p:nvPr>
            <p:ph type="ctrTitle"/>
          </p:nvPr>
        </p:nvSpPr>
        <p:spPr>
          <a:xfrm>
            <a:off x="-673098" y="0"/>
            <a:ext cx="6460065" cy="791104"/>
          </a:xfrm>
        </p:spPr>
        <p:txBody>
          <a:bodyPr>
            <a:normAutofit/>
          </a:bodyPr>
          <a:lstStyle/>
          <a:p>
            <a:r>
              <a:rPr lang="en-US" sz="3200" b="1" u="sng" dirty="0"/>
              <a:t>Proposed work</a:t>
            </a:r>
            <a:r>
              <a:rPr lang="en-US" sz="3200" b="1" dirty="0"/>
              <a:t> </a:t>
            </a:r>
            <a:endParaRPr lang="en-IN" b="1" dirty="0"/>
          </a:p>
        </p:txBody>
      </p:sp>
      <p:sp>
        <p:nvSpPr>
          <p:cNvPr id="3" name="Subtitle 2">
            <a:extLst>
              <a:ext uri="{FF2B5EF4-FFF2-40B4-BE49-F238E27FC236}">
                <a16:creationId xmlns:a16="http://schemas.microsoft.com/office/drawing/2014/main" id="{618C3A39-E1B8-2621-A577-C47FACEB1262}"/>
              </a:ext>
            </a:extLst>
          </p:cNvPr>
          <p:cNvSpPr>
            <a:spLocks noGrp="1"/>
          </p:cNvSpPr>
          <p:nvPr>
            <p:ph type="subTitle" idx="1"/>
          </p:nvPr>
        </p:nvSpPr>
        <p:spPr>
          <a:xfrm>
            <a:off x="728134" y="928157"/>
            <a:ext cx="10117666" cy="5131581"/>
          </a:xfrm>
        </p:spPr>
        <p:txBody>
          <a:bodyPr>
            <a:normAutofit/>
          </a:bodyPr>
          <a:lstStyle/>
          <a:p>
            <a:pPr marL="342900" indent="-342900" algn="l">
              <a:spcAft>
                <a:spcPts val="1200"/>
              </a:spcAft>
              <a:buFont typeface="Arial" panose="020B0604020202020204" pitchFamily="34" charset="0"/>
              <a:buChar char="•"/>
            </a:pPr>
            <a:r>
              <a:rPr lang="en-US" b="1" dirty="0"/>
              <a:t>Advanced Anti-Spoofing Techniques : </a:t>
            </a:r>
            <a:r>
              <a:rPr lang="en-US" dirty="0">
                <a:effectLst>
                  <a:outerShdw blurRad="38100" dist="38100" dir="2700000" algn="tl" rotWithShape="0">
                    <a:srgbClr val="000000">
                      <a:alpha val="43137"/>
                    </a:srgbClr>
                  </a:outerShdw>
                </a:effectLst>
              </a:rPr>
              <a:t>Frequency-domain texture analysis and real-time prompts</a:t>
            </a:r>
            <a:r>
              <a:rPr lang="en-US" b="1" dirty="0">
                <a:effectLst>
                  <a:outerShdw blurRad="38100" dist="38100" dir="2700000" algn="tl" rotWithShape="0">
                    <a:srgbClr val="000000">
                      <a:alpha val="43137"/>
                    </a:srgbClr>
                  </a:outerShdw>
                </a:effectLst>
              </a:rPr>
              <a:t>.</a:t>
            </a:r>
          </a:p>
          <a:p>
            <a:pPr marL="342900" indent="-342900" algn="l">
              <a:spcAft>
                <a:spcPts val="1200"/>
              </a:spcAft>
              <a:buFont typeface="Arial" panose="020B0604020202020204" pitchFamily="34" charset="0"/>
              <a:buChar char="•"/>
            </a:pPr>
            <a:r>
              <a:rPr lang="en-US" b="1" dirty="0">
                <a:effectLst>
                  <a:outerShdw blurRad="38100" dist="38100" dir="2700000" algn="tl" rotWithShape="0">
                    <a:srgbClr val="000000">
                      <a:alpha val="43137"/>
                    </a:srgbClr>
                  </a:outerShdw>
                </a:effectLst>
              </a:rPr>
              <a:t>Proactive Defense Mechanisms : </a:t>
            </a:r>
            <a:r>
              <a:rPr lang="en-US" dirty="0">
                <a:effectLst>
                  <a:outerShdw blurRad="38100" dist="38100" dir="2700000" algn="tl" rotWithShape="0">
                    <a:srgbClr val="000000">
                      <a:alpha val="43137"/>
                    </a:srgbClr>
                  </a:outerShdw>
                </a:effectLst>
              </a:rPr>
              <a:t>Challenge-response techniques like screen flashing &amp; movement detection.</a:t>
            </a:r>
          </a:p>
        </p:txBody>
      </p:sp>
      <p:pic>
        <p:nvPicPr>
          <p:cNvPr id="6" name="Picture 5">
            <a:extLst>
              <a:ext uri="{FF2B5EF4-FFF2-40B4-BE49-F238E27FC236}">
                <a16:creationId xmlns:a16="http://schemas.microsoft.com/office/drawing/2014/main" id="{AF0B6893-9642-6635-9A73-50ED16A4066C}"/>
              </a:ext>
            </a:extLst>
          </p:cNvPr>
          <p:cNvPicPr>
            <a:picLocks noChangeAspect="1"/>
          </p:cNvPicPr>
          <p:nvPr/>
        </p:nvPicPr>
        <p:blipFill>
          <a:blip r:embed="rId2">
            <a:extLst>
              <a:ext uri="{28A0092B-C50C-407E-A947-70E740481C1C}">
                <a14:useLocalDpi xmlns:a14="http://schemas.microsoft.com/office/drawing/2010/main" val="0"/>
              </a:ext>
            </a:extLst>
          </a:blip>
          <a:srcRect t="21852" b="29259"/>
          <a:stretch/>
        </p:blipFill>
        <p:spPr>
          <a:xfrm>
            <a:off x="10456332" y="225420"/>
            <a:ext cx="1437415" cy="702737"/>
          </a:xfrm>
          <a:prstGeom prst="rect">
            <a:avLst/>
          </a:prstGeom>
        </p:spPr>
      </p:pic>
    </p:spTree>
    <p:extLst>
      <p:ext uri="{BB962C8B-B14F-4D97-AF65-F5344CB8AC3E}">
        <p14:creationId xmlns:p14="http://schemas.microsoft.com/office/powerpoint/2010/main" val="3676419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B898A53-514D-485A-931D-285CADAA4C0F}">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TM04033921[[fn=Damask]]</Template>
  <TotalTime>1524</TotalTime>
  <Words>566</Words>
  <Application>Microsoft Office PowerPoint</Application>
  <PresentationFormat>Widescreen</PresentationFormat>
  <Paragraphs>74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Bookman Old Style</vt:lpstr>
      <vt:lpstr>Calibri</vt:lpstr>
      <vt:lpstr>Rockwell</vt:lpstr>
      <vt:lpstr>Damask</vt:lpstr>
      <vt:lpstr>Enhanced Remote Face Anti-Spoofing </vt:lpstr>
      <vt:lpstr>Contents</vt:lpstr>
      <vt:lpstr>Abstract  </vt:lpstr>
      <vt:lpstr>Introduction </vt:lpstr>
      <vt:lpstr>objective </vt:lpstr>
      <vt:lpstr>Scope of the project </vt:lpstr>
      <vt:lpstr>Further Proceedings </vt:lpstr>
      <vt:lpstr>Problem Identification </vt:lpstr>
      <vt:lpstr>Proposed work </vt:lpstr>
      <vt:lpstr>PowerPoint Presentation</vt:lpstr>
      <vt:lpstr>Architecture design  and  uml modeling</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Bhanu Teja</dc:creator>
  <cp:lastModifiedBy>Bhanu Teja</cp:lastModifiedBy>
  <cp:revision>22</cp:revision>
  <dcterms:created xsi:type="dcterms:W3CDTF">2025-01-09T09:32:21Z</dcterms:created>
  <dcterms:modified xsi:type="dcterms:W3CDTF">2025-04-10T18:41:26Z</dcterms:modified>
</cp:coreProperties>
</file>